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8C6E3-FCC0-4632-9AFA-4BD190C0421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E19B115-905A-44CC-9464-8028B783275A}">
      <dgm:prSet phldrT="[Texto]"/>
      <dgm:spPr/>
      <dgm:t>
        <a:bodyPr/>
        <a:lstStyle/>
        <a:p>
          <a:r>
            <a:rPr lang="es-ES" dirty="0" smtClean="0"/>
            <a:t>Ley 1314 de 2009</a:t>
          </a:r>
          <a:endParaRPr lang="es-ES" dirty="0"/>
        </a:p>
      </dgm:t>
    </dgm:pt>
    <dgm:pt modelId="{DB3B1523-EEA0-415B-A2B8-8E0BBF715FBF}" type="parTrans" cxnId="{105BE29B-BF94-438B-B5CF-60BEF299001C}">
      <dgm:prSet/>
      <dgm:spPr/>
      <dgm:t>
        <a:bodyPr/>
        <a:lstStyle/>
        <a:p>
          <a:endParaRPr lang="es-ES"/>
        </a:p>
      </dgm:t>
    </dgm:pt>
    <dgm:pt modelId="{22F80CD4-8783-4BA4-B6B2-EB12CBAE38E6}" type="sibTrans" cxnId="{105BE29B-BF94-438B-B5CF-60BEF299001C}">
      <dgm:prSet/>
      <dgm:spPr/>
      <dgm:t>
        <a:bodyPr/>
        <a:lstStyle/>
        <a:p>
          <a:endParaRPr lang="es-ES"/>
        </a:p>
      </dgm:t>
    </dgm:pt>
    <dgm:pt modelId="{3C5318D6-1554-44AC-B441-B00769DCBB42}" type="asst">
      <dgm:prSet phldrT="[Texto]"/>
      <dgm:spPr/>
      <dgm:t>
        <a:bodyPr/>
        <a:lstStyle/>
        <a:p>
          <a:r>
            <a:rPr lang="es-ES" dirty="0" smtClean="0"/>
            <a:t>Articulo 165 Ley 1607 de 2012</a:t>
          </a:r>
          <a:endParaRPr lang="es-ES" dirty="0"/>
        </a:p>
      </dgm:t>
    </dgm:pt>
    <dgm:pt modelId="{85266795-AD3B-4C39-B0B6-4A5635415F32}" type="parTrans" cxnId="{EAE235C3-3733-4160-9713-0AF9A80F6A86}">
      <dgm:prSet/>
      <dgm:spPr/>
      <dgm:t>
        <a:bodyPr/>
        <a:lstStyle/>
        <a:p>
          <a:endParaRPr lang="es-ES"/>
        </a:p>
      </dgm:t>
    </dgm:pt>
    <dgm:pt modelId="{BF5944B4-2EBC-4243-A664-5C92B7C50DA0}" type="sibTrans" cxnId="{EAE235C3-3733-4160-9713-0AF9A80F6A86}">
      <dgm:prSet/>
      <dgm:spPr/>
      <dgm:t>
        <a:bodyPr/>
        <a:lstStyle/>
        <a:p>
          <a:endParaRPr lang="es-ES"/>
        </a:p>
      </dgm:t>
    </dgm:pt>
    <dgm:pt modelId="{CF48ED47-BA46-417A-A1BD-DD762647BC85}">
      <dgm:prSet/>
      <dgm:spPr/>
      <dgm:t>
        <a:bodyPr/>
        <a:lstStyle/>
        <a:p>
          <a:r>
            <a:rPr lang="es-ES" dirty="0" smtClean="0"/>
            <a:t>Decreto 2548 del 12 de Diciembre de 2014</a:t>
          </a:r>
          <a:endParaRPr lang="es-ES" dirty="0"/>
        </a:p>
      </dgm:t>
    </dgm:pt>
    <dgm:pt modelId="{DBAB98C9-AF6D-4B57-884E-8D03A15DBA8E}" type="parTrans" cxnId="{815F1E05-AA8E-40E0-A69E-BA7A580D69BC}">
      <dgm:prSet/>
      <dgm:spPr/>
      <dgm:t>
        <a:bodyPr/>
        <a:lstStyle/>
        <a:p>
          <a:endParaRPr lang="es-ES"/>
        </a:p>
      </dgm:t>
    </dgm:pt>
    <dgm:pt modelId="{CA27EE87-365F-4C51-BA00-175747E7FBC0}" type="sibTrans" cxnId="{815F1E05-AA8E-40E0-A69E-BA7A580D69BC}">
      <dgm:prSet/>
      <dgm:spPr/>
      <dgm:t>
        <a:bodyPr/>
        <a:lstStyle/>
        <a:p>
          <a:endParaRPr lang="es-ES"/>
        </a:p>
      </dgm:t>
    </dgm:pt>
    <dgm:pt modelId="{85B5E800-AFEF-4877-94D5-49C39279F6B6}" type="pres">
      <dgm:prSet presAssocID="{2C48C6E3-FCC0-4632-9AFA-4BD190C042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4760485-EAEC-4C81-9ABF-D733C0910B50}" type="pres">
      <dgm:prSet presAssocID="{4E19B115-905A-44CC-9464-8028B783275A}" presName="hierRoot1" presStyleCnt="0">
        <dgm:presLayoutVars>
          <dgm:hierBranch val="init"/>
        </dgm:presLayoutVars>
      </dgm:prSet>
      <dgm:spPr/>
    </dgm:pt>
    <dgm:pt modelId="{B49D01F4-B333-4081-8437-522DBEDC3A0F}" type="pres">
      <dgm:prSet presAssocID="{4E19B115-905A-44CC-9464-8028B783275A}" presName="rootComposite1" presStyleCnt="0"/>
      <dgm:spPr/>
    </dgm:pt>
    <dgm:pt modelId="{6E507DF2-CAC0-4B15-A2B3-D73EFE5B11F4}" type="pres">
      <dgm:prSet presAssocID="{4E19B115-905A-44CC-9464-8028B78327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FB8865-D499-43BA-B63A-81DDC4C9FBD2}" type="pres">
      <dgm:prSet presAssocID="{4E19B115-905A-44CC-9464-8028B783275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B6A7E9E8-B699-429F-B7AE-9CF2C4D81E48}" type="pres">
      <dgm:prSet presAssocID="{4E19B115-905A-44CC-9464-8028B783275A}" presName="hierChild2" presStyleCnt="0"/>
      <dgm:spPr/>
    </dgm:pt>
    <dgm:pt modelId="{E3966FA6-BE87-4705-99C8-49566FAAC21C}" type="pres">
      <dgm:prSet presAssocID="{4E19B115-905A-44CC-9464-8028B783275A}" presName="hierChild3" presStyleCnt="0"/>
      <dgm:spPr/>
    </dgm:pt>
    <dgm:pt modelId="{EAED5267-08EA-4EF5-95AF-5C6FA887302B}" type="pres">
      <dgm:prSet presAssocID="{85266795-AD3B-4C39-B0B6-4A5635415F32}" presName="Name111" presStyleLbl="parChTrans1D2" presStyleIdx="0" presStyleCnt="1"/>
      <dgm:spPr/>
      <dgm:t>
        <a:bodyPr/>
        <a:lstStyle/>
        <a:p>
          <a:endParaRPr lang="es-ES"/>
        </a:p>
      </dgm:t>
    </dgm:pt>
    <dgm:pt modelId="{EF3818A8-97DC-47F7-8EFF-A24AF8F3ED83}" type="pres">
      <dgm:prSet presAssocID="{3C5318D6-1554-44AC-B441-B00769DCBB42}" presName="hierRoot3" presStyleCnt="0">
        <dgm:presLayoutVars>
          <dgm:hierBranch val="init"/>
        </dgm:presLayoutVars>
      </dgm:prSet>
      <dgm:spPr/>
    </dgm:pt>
    <dgm:pt modelId="{D7CE0C8D-6F6B-4C0A-940D-0874D5E9F9E8}" type="pres">
      <dgm:prSet presAssocID="{3C5318D6-1554-44AC-B441-B00769DCBB42}" presName="rootComposite3" presStyleCnt="0"/>
      <dgm:spPr/>
    </dgm:pt>
    <dgm:pt modelId="{D946BD18-2A73-4E0D-B812-5B411A79320F}" type="pres">
      <dgm:prSet presAssocID="{3C5318D6-1554-44AC-B441-B00769DCBB42}" presName="rootText3" presStyleLbl="asst1" presStyleIdx="0" presStyleCnt="1" custLinFactX="27258" custLinFactNeighborX="100000" custLinFactNeighborY="33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BFD09-ED10-4EEE-86BF-4AF0993306A2}" type="pres">
      <dgm:prSet presAssocID="{3C5318D6-1554-44AC-B441-B00769DCBB42}" presName="rootConnector3" presStyleLbl="asst1" presStyleIdx="0" presStyleCnt="1"/>
      <dgm:spPr/>
      <dgm:t>
        <a:bodyPr/>
        <a:lstStyle/>
        <a:p>
          <a:endParaRPr lang="es-ES"/>
        </a:p>
      </dgm:t>
    </dgm:pt>
    <dgm:pt modelId="{C92CEACE-8F3C-44ED-8E30-9B0F3B2F8998}" type="pres">
      <dgm:prSet presAssocID="{3C5318D6-1554-44AC-B441-B00769DCBB42}" presName="hierChild6" presStyleCnt="0"/>
      <dgm:spPr/>
    </dgm:pt>
    <dgm:pt modelId="{7EB7B57D-5C99-4457-9992-407608233618}" type="pres">
      <dgm:prSet presAssocID="{DBAB98C9-AF6D-4B57-884E-8D03A15DBA8E}" presName="Name37" presStyleLbl="parChTrans1D3" presStyleIdx="0" presStyleCnt="1"/>
      <dgm:spPr/>
      <dgm:t>
        <a:bodyPr/>
        <a:lstStyle/>
        <a:p>
          <a:endParaRPr lang="es-ES"/>
        </a:p>
      </dgm:t>
    </dgm:pt>
    <dgm:pt modelId="{103ED61B-DBD2-471B-8B29-B9739D13040E}" type="pres">
      <dgm:prSet presAssocID="{CF48ED47-BA46-417A-A1BD-DD762647BC85}" presName="hierRoot2" presStyleCnt="0">
        <dgm:presLayoutVars>
          <dgm:hierBranch val="init"/>
        </dgm:presLayoutVars>
      </dgm:prSet>
      <dgm:spPr/>
    </dgm:pt>
    <dgm:pt modelId="{C4D2794D-EE95-4271-9A4D-DFE76997D665}" type="pres">
      <dgm:prSet presAssocID="{CF48ED47-BA46-417A-A1BD-DD762647BC85}" presName="rootComposite" presStyleCnt="0"/>
      <dgm:spPr/>
    </dgm:pt>
    <dgm:pt modelId="{ABE609E7-6319-496A-9655-6C123E122D80}" type="pres">
      <dgm:prSet presAssocID="{CF48ED47-BA46-417A-A1BD-DD762647BC85}" presName="rootText" presStyleLbl="node3" presStyleIdx="0" presStyleCnt="1" custLinFactNeighborX="62059" custLinFactNeighborY="-48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FF2564-2181-49AC-8AB7-5AAB16B0103A}" type="pres">
      <dgm:prSet presAssocID="{CF48ED47-BA46-417A-A1BD-DD762647BC85}" presName="rootConnector" presStyleLbl="node3" presStyleIdx="0" presStyleCnt="1"/>
      <dgm:spPr/>
      <dgm:t>
        <a:bodyPr/>
        <a:lstStyle/>
        <a:p>
          <a:endParaRPr lang="es-ES"/>
        </a:p>
      </dgm:t>
    </dgm:pt>
    <dgm:pt modelId="{F92FEA4A-A3E0-4415-AB08-1A3467E02114}" type="pres">
      <dgm:prSet presAssocID="{CF48ED47-BA46-417A-A1BD-DD762647BC85}" presName="hierChild4" presStyleCnt="0"/>
      <dgm:spPr/>
    </dgm:pt>
    <dgm:pt modelId="{2D6E4319-9903-49C2-8388-CC2E52D36D6C}" type="pres">
      <dgm:prSet presAssocID="{CF48ED47-BA46-417A-A1BD-DD762647BC85}" presName="hierChild5" presStyleCnt="0"/>
      <dgm:spPr/>
    </dgm:pt>
    <dgm:pt modelId="{8E73152F-094A-4895-9CE7-5011ECA28A1C}" type="pres">
      <dgm:prSet presAssocID="{3C5318D6-1554-44AC-B441-B00769DCBB42}" presName="hierChild7" presStyleCnt="0"/>
      <dgm:spPr/>
    </dgm:pt>
  </dgm:ptLst>
  <dgm:cxnLst>
    <dgm:cxn modelId="{19315481-55C1-4AFD-86D1-57AE7E3BB5BF}" type="presOf" srcId="{2C48C6E3-FCC0-4632-9AFA-4BD190C04212}" destId="{85B5E800-AFEF-4877-94D5-49C39279F6B6}" srcOrd="0" destOrd="0" presId="urn:microsoft.com/office/officeart/2005/8/layout/orgChart1"/>
    <dgm:cxn modelId="{777D6F73-2176-49A4-97B8-4D0D3B0EF365}" type="presOf" srcId="{4E19B115-905A-44CC-9464-8028B783275A}" destId="{6E507DF2-CAC0-4B15-A2B3-D73EFE5B11F4}" srcOrd="0" destOrd="0" presId="urn:microsoft.com/office/officeart/2005/8/layout/orgChart1"/>
    <dgm:cxn modelId="{C73D9396-6DD6-4880-BFB6-77FE845EBD8E}" type="presOf" srcId="{3C5318D6-1554-44AC-B441-B00769DCBB42}" destId="{D946BD18-2A73-4E0D-B812-5B411A79320F}" srcOrd="0" destOrd="0" presId="urn:microsoft.com/office/officeart/2005/8/layout/orgChart1"/>
    <dgm:cxn modelId="{BEF3F4BE-7390-44E2-B03F-02AA0F1D6C34}" type="presOf" srcId="{CF48ED47-BA46-417A-A1BD-DD762647BC85}" destId="{ABE609E7-6319-496A-9655-6C123E122D80}" srcOrd="0" destOrd="0" presId="urn:microsoft.com/office/officeart/2005/8/layout/orgChart1"/>
    <dgm:cxn modelId="{8B088AA8-02C9-49C9-9B84-919D60A1DA5A}" type="presOf" srcId="{DBAB98C9-AF6D-4B57-884E-8D03A15DBA8E}" destId="{7EB7B57D-5C99-4457-9992-407608233618}" srcOrd="0" destOrd="0" presId="urn:microsoft.com/office/officeart/2005/8/layout/orgChart1"/>
    <dgm:cxn modelId="{F8FB4945-C5C0-47C5-861A-E2EE1460852E}" type="presOf" srcId="{85266795-AD3B-4C39-B0B6-4A5635415F32}" destId="{EAED5267-08EA-4EF5-95AF-5C6FA887302B}" srcOrd="0" destOrd="0" presId="urn:microsoft.com/office/officeart/2005/8/layout/orgChart1"/>
    <dgm:cxn modelId="{F69B83A8-5F5E-475A-8032-872DCD9195BE}" type="presOf" srcId="{3C5318D6-1554-44AC-B441-B00769DCBB42}" destId="{CC5BFD09-ED10-4EEE-86BF-4AF0993306A2}" srcOrd="1" destOrd="0" presId="urn:microsoft.com/office/officeart/2005/8/layout/orgChart1"/>
    <dgm:cxn modelId="{9C23EB61-2ED1-46D9-B4E5-1CC03FB61221}" type="presOf" srcId="{CF48ED47-BA46-417A-A1BD-DD762647BC85}" destId="{B2FF2564-2181-49AC-8AB7-5AAB16B0103A}" srcOrd="1" destOrd="0" presId="urn:microsoft.com/office/officeart/2005/8/layout/orgChart1"/>
    <dgm:cxn modelId="{815F1E05-AA8E-40E0-A69E-BA7A580D69BC}" srcId="{3C5318D6-1554-44AC-B441-B00769DCBB42}" destId="{CF48ED47-BA46-417A-A1BD-DD762647BC85}" srcOrd="0" destOrd="0" parTransId="{DBAB98C9-AF6D-4B57-884E-8D03A15DBA8E}" sibTransId="{CA27EE87-365F-4C51-BA00-175747E7FBC0}"/>
    <dgm:cxn modelId="{EAE235C3-3733-4160-9713-0AF9A80F6A86}" srcId="{4E19B115-905A-44CC-9464-8028B783275A}" destId="{3C5318D6-1554-44AC-B441-B00769DCBB42}" srcOrd="0" destOrd="0" parTransId="{85266795-AD3B-4C39-B0B6-4A5635415F32}" sibTransId="{BF5944B4-2EBC-4243-A664-5C92B7C50DA0}"/>
    <dgm:cxn modelId="{105BE29B-BF94-438B-B5CF-60BEF299001C}" srcId="{2C48C6E3-FCC0-4632-9AFA-4BD190C04212}" destId="{4E19B115-905A-44CC-9464-8028B783275A}" srcOrd="0" destOrd="0" parTransId="{DB3B1523-EEA0-415B-A2B8-8E0BBF715FBF}" sibTransId="{22F80CD4-8783-4BA4-B6B2-EB12CBAE38E6}"/>
    <dgm:cxn modelId="{5239D3F7-3AE8-49EE-9EC9-5ED7487B1671}" type="presOf" srcId="{4E19B115-905A-44CC-9464-8028B783275A}" destId="{0EFB8865-D499-43BA-B63A-81DDC4C9FBD2}" srcOrd="1" destOrd="0" presId="urn:microsoft.com/office/officeart/2005/8/layout/orgChart1"/>
    <dgm:cxn modelId="{C3D6710F-2BFF-4942-9CB5-E564117ED136}" type="presParOf" srcId="{85B5E800-AFEF-4877-94D5-49C39279F6B6}" destId="{D4760485-EAEC-4C81-9ABF-D733C0910B50}" srcOrd="0" destOrd="0" presId="urn:microsoft.com/office/officeart/2005/8/layout/orgChart1"/>
    <dgm:cxn modelId="{607F6DB5-EB40-477C-B64E-6EF8CA243873}" type="presParOf" srcId="{D4760485-EAEC-4C81-9ABF-D733C0910B50}" destId="{B49D01F4-B333-4081-8437-522DBEDC3A0F}" srcOrd="0" destOrd="0" presId="urn:microsoft.com/office/officeart/2005/8/layout/orgChart1"/>
    <dgm:cxn modelId="{296E6A29-A50E-4DE6-A4BA-2F1C2197205B}" type="presParOf" srcId="{B49D01F4-B333-4081-8437-522DBEDC3A0F}" destId="{6E507DF2-CAC0-4B15-A2B3-D73EFE5B11F4}" srcOrd="0" destOrd="0" presId="urn:microsoft.com/office/officeart/2005/8/layout/orgChart1"/>
    <dgm:cxn modelId="{07371FD8-73DF-4B33-91E7-EC3C5F4A152E}" type="presParOf" srcId="{B49D01F4-B333-4081-8437-522DBEDC3A0F}" destId="{0EFB8865-D499-43BA-B63A-81DDC4C9FBD2}" srcOrd="1" destOrd="0" presId="urn:microsoft.com/office/officeart/2005/8/layout/orgChart1"/>
    <dgm:cxn modelId="{97BA8121-3E9E-4F98-B2A9-9B1119861B1C}" type="presParOf" srcId="{D4760485-EAEC-4C81-9ABF-D733C0910B50}" destId="{B6A7E9E8-B699-429F-B7AE-9CF2C4D81E48}" srcOrd="1" destOrd="0" presId="urn:microsoft.com/office/officeart/2005/8/layout/orgChart1"/>
    <dgm:cxn modelId="{36A4CDEC-B67B-4875-9890-4294698119C2}" type="presParOf" srcId="{D4760485-EAEC-4C81-9ABF-D733C0910B50}" destId="{E3966FA6-BE87-4705-99C8-49566FAAC21C}" srcOrd="2" destOrd="0" presId="urn:microsoft.com/office/officeart/2005/8/layout/orgChart1"/>
    <dgm:cxn modelId="{FAAE087A-FCD5-44E6-BF0E-1BDD4AF4B1DA}" type="presParOf" srcId="{E3966FA6-BE87-4705-99C8-49566FAAC21C}" destId="{EAED5267-08EA-4EF5-95AF-5C6FA887302B}" srcOrd="0" destOrd="0" presId="urn:microsoft.com/office/officeart/2005/8/layout/orgChart1"/>
    <dgm:cxn modelId="{768EA7BF-DE51-4E18-B4C6-0E0893B4D4DC}" type="presParOf" srcId="{E3966FA6-BE87-4705-99C8-49566FAAC21C}" destId="{EF3818A8-97DC-47F7-8EFF-A24AF8F3ED83}" srcOrd="1" destOrd="0" presId="urn:microsoft.com/office/officeart/2005/8/layout/orgChart1"/>
    <dgm:cxn modelId="{CD214F6A-ACF8-4B86-ADB6-1BD4D1A467E5}" type="presParOf" srcId="{EF3818A8-97DC-47F7-8EFF-A24AF8F3ED83}" destId="{D7CE0C8D-6F6B-4C0A-940D-0874D5E9F9E8}" srcOrd="0" destOrd="0" presId="urn:microsoft.com/office/officeart/2005/8/layout/orgChart1"/>
    <dgm:cxn modelId="{31E4928B-60B5-4572-9864-E9FA471E7ED8}" type="presParOf" srcId="{D7CE0C8D-6F6B-4C0A-940D-0874D5E9F9E8}" destId="{D946BD18-2A73-4E0D-B812-5B411A79320F}" srcOrd="0" destOrd="0" presId="urn:microsoft.com/office/officeart/2005/8/layout/orgChart1"/>
    <dgm:cxn modelId="{72A17F9A-9B60-4AFB-AF1C-225442FB4795}" type="presParOf" srcId="{D7CE0C8D-6F6B-4C0A-940D-0874D5E9F9E8}" destId="{CC5BFD09-ED10-4EEE-86BF-4AF0993306A2}" srcOrd="1" destOrd="0" presId="urn:microsoft.com/office/officeart/2005/8/layout/orgChart1"/>
    <dgm:cxn modelId="{8FFA03D5-230E-426B-AA55-1D7738E29A8D}" type="presParOf" srcId="{EF3818A8-97DC-47F7-8EFF-A24AF8F3ED83}" destId="{C92CEACE-8F3C-44ED-8E30-9B0F3B2F8998}" srcOrd="1" destOrd="0" presId="urn:microsoft.com/office/officeart/2005/8/layout/orgChart1"/>
    <dgm:cxn modelId="{1D903826-20BB-4E46-A1F9-704B8FA0EF87}" type="presParOf" srcId="{C92CEACE-8F3C-44ED-8E30-9B0F3B2F8998}" destId="{7EB7B57D-5C99-4457-9992-407608233618}" srcOrd="0" destOrd="0" presId="urn:microsoft.com/office/officeart/2005/8/layout/orgChart1"/>
    <dgm:cxn modelId="{59C0DAF2-CCB1-48A0-B020-487BC700B9DD}" type="presParOf" srcId="{C92CEACE-8F3C-44ED-8E30-9B0F3B2F8998}" destId="{103ED61B-DBD2-471B-8B29-B9739D13040E}" srcOrd="1" destOrd="0" presId="urn:microsoft.com/office/officeart/2005/8/layout/orgChart1"/>
    <dgm:cxn modelId="{A150BABC-C01C-47A6-9438-7A345B353A92}" type="presParOf" srcId="{103ED61B-DBD2-471B-8B29-B9739D13040E}" destId="{C4D2794D-EE95-4271-9A4D-DFE76997D665}" srcOrd="0" destOrd="0" presId="urn:microsoft.com/office/officeart/2005/8/layout/orgChart1"/>
    <dgm:cxn modelId="{9D9FAAA6-C2ED-4FFF-9033-0ABEADEEBC54}" type="presParOf" srcId="{C4D2794D-EE95-4271-9A4D-DFE76997D665}" destId="{ABE609E7-6319-496A-9655-6C123E122D80}" srcOrd="0" destOrd="0" presId="urn:microsoft.com/office/officeart/2005/8/layout/orgChart1"/>
    <dgm:cxn modelId="{048113A2-4147-42E3-B807-C69A82E79A4A}" type="presParOf" srcId="{C4D2794D-EE95-4271-9A4D-DFE76997D665}" destId="{B2FF2564-2181-49AC-8AB7-5AAB16B0103A}" srcOrd="1" destOrd="0" presId="urn:microsoft.com/office/officeart/2005/8/layout/orgChart1"/>
    <dgm:cxn modelId="{65F9102F-7DD9-486B-AF29-772FBA54D117}" type="presParOf" srcId="{103ED61B-DBD2-471B-8B29-B9739D13040E}" destId="{F92FEA4A-A3E0-4415-AB08-1A3467E02114}" srcOrd="1" destOrd="0" presId="urn:microsoft.com/office/officeart/2005/8/layout/orgChart1"/>
    <dgm:cxn modelId="{BBA665AE-B630-49BB-A8BA-0F2AB60BF727}" type="presParOf" srcId="{103ED61B-DBD2-471B-8B29-B9739D13040E}" destId="{2D6E4319-9903-49C2-8388-CC2E52D36D6C}" srcOrd="2" destOrd="0" presId="urn:microsoft.com/office/officeart/2005/8/layout/orgChart1"/>
    <dgm:cxn modelId="{33D22B3C-9F04-4D24-92AB-228E2262B770}" type="presParOf" srcId="{EF3818A8-97DC-47F7-8EFF-A24AF8F3ED83}" destId="{8E73152F-094A-4895-9CE7-5011ECA28A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59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58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54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04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00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28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93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71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96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22343-12A1-4012-81E9-AFEEC0F9CEBC}" type="datetimeFigureOut">
              <a:rPr lang="es-ES" smtClean="0"/>
              <a:t>05/06/2015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68BA7-0EE5-4F17-8B56-881F940C6A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31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ejemplo.xls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5711868" y="250521"/>
            <a:ext cx="4421688" cy="1114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6097321" y="3694666"/>
            <a:ext cx="5214551" cy="2494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741405" y="3707023"/>
            <a:ext cx="5214551" cy="2494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52959" y="2566108"/>
            <a:ext cx="11093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6"/>
                </a:solidFill>
              </a:rPr>
              <a:t>¿Hasta </a:t>
            </a:r>
            <a:r>
              <a:rPr lang="es-ES" sz="2800" b="1" dirty="0">
                <a:solidFill>
                  <a:schemeClr val="accent6"/>
                </a:solidFill>
              </a:rPr>
              <a:t>cuando debemos aplicar contabilidad Local (2649…) en Colombia</a:t>
            </a:r>
            <a:r>
              <a:rPr lang="es-ES" sz="2800" b="1" dirty="0" smtClean="0">
                <a:solidFill>
                  <a:schemeClr val="accent6"/>
                </a:solidFill>
              </a:rPr>
              <a:t>?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82770" y="4029788"/>
            <a:ext cx="4919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Visita: </a:t>
            </a:r>
            <a:r>
              <a:rPr lang="es-ES" dirty="0" smtClean="0"/>
              <a:t> </a:t>
            </a:r>
            <a:r>
              <a:rPr lang="es-ES" sz="3200" b="1" i="1" dirty="0" smtClean="0"/>
              <a:t>www.</a:t>
            </a:r>
            <a:r>
              <a:rPr lang="es-ES" sz="3200" b="1" i="1" dirty="0" smtClean="0">
                <a:solidFill>
                  <a:schemeClr val="accent2"/>
                </a:solidFill>
              </a:rPr>
              <a:t>ConTabilizalo.</a:t>
            </a:r>
            <a:r>
              <a:rPr lang="es-ES" sz="3200" b="1" i="1" dirty="0" smtClean="0"/>
              <a:t>com</a:t>
            </a:r>
            <a:endParaRPr lang="es-ES" sz="3200" b="1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125" y="4322176"/>
            <a:ext cx="3133725" cy="87630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33342" y="4937328"/>
            <a:ext cx="401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Descarga esta Presentación Aquí</a:t>
            </a:r>
            <a:r>
              <a:rPr lang="es-ES" b="1" dirty="0" smtClean="0">
                <a:solidFill>
                  <a:srgbClr val="FF0000"/>
                </a:solidFill>
              </a:rPr>
              <a:t>►►► </a:t>
            </a:r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642285" y="5356351"/>
            <a:ext cx="4212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Cada vez que subamos un video te llegará </a:t>
            </a:r>
          </a:p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un correo informándote</a:t>
            </a:r>
            <a:endParaRPr lang="es-ES" b="1" dirty="0">
              <a:solidFill>
                <a:schemeClr val="accent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15" y="5427515"/>
            <a:ext cx="2476500" cy="657225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5802450" y="342639"/>
            <a:ext cx="3702481" cy="881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SI AL FINAL CREES QUE TE FUE DE UTILIDAD REGALAME UN ►►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090" y="482907"/>
            <a:ext cx="718694" cy="74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8844" y="1121884"/>
            <a:ext cx="9144000" cy="832176"/>
          </a:xfrm>
        </p:spPr>
        <p:txBody>
          <a:bodyPr/>
          <a:lstStyle/>
          <a:p>
            <a:r>
              <a:rPr lang="es-ES" dirty="0" smtClean="0"/>
              <a:t>Últimos estados Financieros Bajo decreto 2649, 2650 y normatividad relacionada Vigente.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41668"/>
              </p:ext>
            </p:extLst>
          </p:nvPr>
        </p:nvGraphicFramePr>
        <p:xfrm>
          <a:off x="1956844" y="2899194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Estados</a:t>
                      </a:r>
                      <a:r>
                        <a:rPr lang="es-ES" baseline="0" dirty="0" smtClean="0"/>
                        <a:t> Financieros con corte 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</a:t>
                      </a:r>
                      <a:r>
                        <a:rPr lang="es-ES" baseline="0" dirty="0" smtClean="0"/>
                        <a:t>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</a:t>
                      </a:r>
                      <a:r>
                        <a:rPr lang="es-ES" baseline="0" dirty="0" smtClean="0"/>
                        <a:t> de 2014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 de 2015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</a:t>
                      </a:r>
                      <a:r>
                        <a:rPr lang="es-ES" baseline="0" dirty="0" smtClean="0"/>
                        <a:t> 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 de 2014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168817414"/>
              </p:ext>
            </p:extLst>
          </p:nvPr>
        </p:nvGraphicFramePr>
        <p:xfrm>
          <a:off x="-1199715" y="350148"/>
          <a:ext cx="7838510" cy="536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ector recto de flecha 7"/>
          <p:cNvCxnSpPr/>
          <p:nvPr/>
        </p:nvCxnSpPr>
        <p:spPr>
          <a:xfrm>
            <a:off x="4521896" y="5655501"/>
            <a:ext cx="0" cy="281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999967" y="3025036"/>
            <a:ext cx="613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6688899" y="369517"/>
            <a:ext cx="340707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Independencia de las normas </a:t>
            </a:r>
            <a:r>
              <a:rPr lang="es-ES" b="1" dirty="0" smtClean="0"/>
              <a:t>contables</a:t>
            </a:r>
            <a:r>
              <a:rPr lang="es-ES" dirty="0" smtClean="0"/>
              <a:t> frente a las </a:t>
            </a:r>
            <a:r>
              <a:rPr lang="es-ES" b="1" dirty="0" smtClean="0"/>
              <a:t>tributarias. </a:t>
            </a:r>
            <a:endParaRPr lang="es-ES" dirty="0" smtClean="0"/>
          </a:p>
          <a:p>
            <a:r>
              <a:rPr lang="es-ES" dirty="0" smtClean="0"/>
              <a:t>En caso de incompatibilidad entre las normas contables y tributarias, prevalecen las normas </a:t>
            </a:r>
            <a:r>
              <a:rPr lang="es-ES" b="1" dirty="0" smtClean="0"/>
              <a:t>tributarias</a:t>
            </a:r>
            <a:endParaRPr lang="es-ES" b="1" dirty="0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5995792" y="1085217"/>
            <a:ext cx="613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6688899" y="2022952"/>
            <a:ext cx="3407078" cy="2742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Normas contables. </a:t>
            </a:r>
            <a:r>
              <a:rPr lang="es-ES" dirty="0" smtClean="0"/>
              <a:t>Únicamente para efectos tributarios, las remisiones contenidas en las normas tributarias a las normas contables, continuarán vigentes durante los cuatro (4) años siguientes a la entrada en vigencia de las Normas Internacionales de Información Financiera – NIIF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dondear rectángulo de esquina sencilla 5"/>
          <p:cNvSpPr/>
          <p:nvPr/>
        </p:nvSpPr>
        <p:spPr>
          <a:xfrm>
            <a:off x="1885167" y="5943600"/>
            <a:ext cx="5273458" cy="9144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“Las remisiones contenidas en las normas tributarias a las normas contables continuarán vigentes durante los cuatro (4) años siguientes:”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85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8844" y="1121884"/>
            <a:ext cx="9144000" cy="832176"/>
          </a:xfrm>
        </p:spPr>
        <p:txBody>
          <a:bodyPr/>
          <a:lstStyle/>
          <a:p>
            <a:r>
              <a:rPr lang="es-ES" dirty="0" smtClean="0"/>
              <a:t>Cronograma según decreto 2548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35120"/>
              </p:ext>
            </p:extLst>
          </p:nvPr>
        </p:nvGraphicFramePr>
        <p:xfrm>
          <a:off x="1994422" y="2986876"/>
          <a:ext cx="8127999" cy="1483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Inicio del periodo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 del periodo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</a:t>
                      </a:r>
                      <a:r>
                        <a:rPr lang="es-ES" baseline="0" dirty="0" smtClean="0"/>
                        <a:t>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01 de enero de 2015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</a:t>
                      </a:r>
                      <a:r>
                        <a:rPr lang="es-ES" baseline="0" dirty="0" smtClean="0"/>
                        <a:t> de 2018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01 de enero de 2016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 de 2019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</a:t>
                      </a:r>
                      <a:r>
                        <a:rPr lang="es-ES" baseline="0" dirty="0" smtClean="0"/>
                        <a:t> 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01 de enero de 2015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31 de diciembre de 2018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7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8844" y="1121884"/>
            <a:ext cx="9144000" cy="832176"/>
          </a:xfrm>
        </p:spPr>
        <p:txBody>
          <a:bodyPr/>
          <a:lstStyle/>
          <a:p>
            <a:r>
              <a:rPr lang="es-ES" dirty="0" smtClean="0"/>
              <a:t>El porqué de esos periodos</a:t>
            </a: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3881508" y="2041742"/>
            <a:ext cx="4278672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La UAE - DIAN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Consejo técnico de la </a:t>
            </a:r>
            <a:r>
              <a:rPr lang="es-ES" dirty="0"/>
              <a:t>C</a:t>
            </a:r>
            <a:r>
              <a:rPr lang="es-ES" dirty="0" smtClean="0"/>
              <a:t>ontaduría Pública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Min. Hacienda y Crédito Publico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Min. Comercio, Industria y Turismo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5194126" y="3670126"/>
            <a:ext cx="1653435" cy="6889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Cronograma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50453" y="4787113"/>
            <a:ext cx="1034078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Medición del impacto Tributario que tiene el cambio de contabilidad local respecto de contabilidad bajo NIIF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50453" y="5444217"/>
            <a:ext cx="9271384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Primeros estados financieros disponibles para la DIAN bajo NIIF: segundo trimestre del año 2016.</a:t>
            </a:r>
          </a:p>
          <a:p>
            <a:r>
              <a:rPr lang="es-ES" dirty="0" smtClean="0"/>
              <a:t>(En las declaraciones del impuesto sobre la renta).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850453" y="6378321"/>
            <a:ext cx="8897629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La DIAN podrá adelantar estudios con los ESFA (Estados de Situación Financiera de Apertura).</a:t>
            </a:r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8844" y="1121884"/>
            <a:ext cx="9144000" cy="832176"/>
          </a:xfrm>
        </p:spPr>
        <p:txBody>
          <a:bodyPr/>
          <a:lstStyle/>
          <a:p>
            <a:r>
              <a:rPr lang="es-ES" dirty="0" smtClean="0"/>
              <a:t>CONCLUSIÓN</a:t>
            </a: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3010980" y="2111720"/>
            <a:ext cx="574080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Los contribuyentes obligados a llevar contabilidad deberán: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3010980" y="3131507"/>
            <a:ext cx="1653435" cy="1903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Verificar a que grupo pertenecen y llevar contabilidad según NIIF</a:t>
            </a:r>
            <a:endParaRPr lang="es-ES" dirty="0"/>
          </a:p>
        </p:txBody>
      </p:sp>
      <p:sp>
        <p:nvSpPr>
          <p:cNvPr id="5" name="Elipse 4"/>
          <p:cNvSpPr/>
          <p:nvPr/>
        </p:nvSpPr>
        <p:spPr>
          <a:xfrm>
            <a:off x="3645074" y="2605414"/>
            <a:ext cx="475989" cy="43841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5242700" y="3131507"/>
            <a:ext cx="1653435" cy="1903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FFFF00"/>
                </a:solidFill>
              </a:rPr>
              <a:t>Registros Obligatorios: </a:t>
            </a:r>
            <a:r>
              <a:rPr lang="es-ES" dirty="0" smtClean="0"/>
              <a:t>Registro de diferencias entre contabilidad Local y NIIF</a:t>
            </a:r>
            <a:endParaRPr lang="es-ES" dirty="0"/>
          </a:p>
        </p:txBody>
      </p:sp>
      <p:sp>
        <p:nvSpPr>
          <p:cNvPr id="7" name="Elipse 6"/>
          <p:cNvSpPr/>
          <p:nvPr/>
        </p:nvSpPr>
        <p:spPr>
          <a:xfrm>
            <a:off x="7129396" y="2638712"/>
            <a:ext cx="475989" cy="43841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2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8063144" y="3077123"/>
            <a:ext cx="1653435" cy="1903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FFFF00"/>
                </a:solidFill>
              </a:rPr>
              <a:t>Libro Tributario: </a:t>
            </a:r>
            <a:r>
              <a:rPr lang="es-ES" dirty="0" smtClean="0"/>
              <a:t>Libro auxiliar de registro de hechos económicos 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3010980" y="5606773"/>
            <a:ext cx="4727897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b="1" dirty="0" smtClean="0"/>
              <a:t>NOTA:  </a:t>
            </a:r>
            <a:r>
              <a:rPr lang="es-ES" dirty="0" smtClean="0"/>
              <a:t>Esto no implica llevar doble contabilidad.</a:t>
            </a:r>
            <a:endParaRPr lang="es-ES" b="1" dirty="0"/>
          </a:p>
        </p:txBody>
      </p:sp>
      <p:sp>
        <p:nvSpPr>
          <p:cNvPr id="10" name="Elipse 9"/>
          <p:cNvSpPr/>
          <p:nvPr/>
        </p:nvSpPr>
        <p:spPr>
          <a:xfrm>
            <a:off x="7177292" y="3791712"/>
            <a:ext cx="586725" cy="58354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err="1"/>
              <a:t>Ó</a:t>
            </a:r>
            <a:endParaRPr lang="es-ES" sz="3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36120" y="6247981"/>
            <a:ext cx="821103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s-ES" b="1" dirty="0" smtClean="0"/>
              <a:t>NOTA: </a:t>
            </a:r>
            <a:r>
              <a:rPr lang="es-ES" dirty="0" smtClean="0"/>
              <a:t>Si constituyo empresa a partir de la ley 1607 deberá aplicar las mismas normas</a:t>
            </a:r>
            <a:endParaRPr lang="es-ES" b="1" dirty="0"/>
          </a:p>
        </p:txBody>
      </p:sp>
      <p:sp>
        <p:nvSpPr>
          <p:cNvPr id="12" name="Rectángulo redondeado 11">
            <a:hlinkClick r:id="rId2" action="ppaction://hlinkfile"/>
          </p:cNvPr>
          <p:cNvSpPr/>
          <p:nvPr/>
        </p:nvSpPr>
        <p:spPr>
          <a:xfrm>
            <a:off x="8989513" y="353965"/>
            <a:ext cx="2780778" cy="3975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Ver Ejemplo en Excel</a:t>
            </a: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408</Words>
  <Application>Microsoft Office PowerPoint</Application>
  <PresentationFormat>Panorámica</PresentationFormat>
  <Paragraphs>64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©_CO_QUINTEROS_®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ConTabilizalo</dc:creator>
  <cp:lastModifiedBy>ConTabilizalo</cp:lastModifiedBy>
  <cp:revision>59</cp:revision>
  <dcterms:created xsi:type="dcterms:W3CDTF">2015-06-03T01:17:48Z</dcterms:created>
  <dcterms:modified xsi:type="dcterms:W3CDTF">2015-06-05T18:35:59Z</dcterms:modified>
</cp:coreProperties>
</file>