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E885E7-AA79-41C4-AFB8-C42E0AB70A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928CA6D1-3211-4F82-8CD3-2ECAAFCC0137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Conocer y demostrar los recursos controlados por un ente económico, obligaciones, cambios y resultados del periodo.</a:t>
          </a:r>
          <a:endParaRPr lang="es-ES_tradnl" dirty="0"/>
        </a:p>
      </dgm:t>
    </dgm:pt>
    <dgm:pt modelId="{D6F2C2D5-5F41-4A25-82D3-939061BD9D43}" type="parTrans" cxnId="{19D51968-D15F-4338-9798-E10E27C53DC1}">
      <dgm:prSet/>
      <dgm:spPr/>
      <dgm:t>
        <a:bodyPr/>
        <a:lstStyle/>
        <a:p>
          <a:endParaRPr lang="es-ES_tradnl"/>
        </a:p>
      </dgm:t>
    </dgm:pt>
    <dgm:pt modelId="{C7D2C5BC-7731-41C6-8808-54812B72FFBA}" type="sibTrans" cxnId="{19D51968-D15F-4338-9798-E10E27C53DC1}">
      <dgm:prSet/>
      <dgm:spPr/>
      <dgm:t>
        <a:bodyPr/>
        <a:lstStyle/>
        <a:p>
          <a:endParaRPr lang="es-ES_tradnl"/>
        </a:p>
      </dgm:t>
    </dgm:pt>
    <dgm:pt modelId="{BBE6B011-040B-4362-B15E-0BCCB775E4A3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Predecir flujos de efectivo.</a:t>
          </a:r>
          <a:endParaRPr lang="es-ES_tradnl" dirty="0"/>
        </a:p>
      </dgm:t>
    </dgm:pt>
    <dgm:pt modelId="{241EFE94-3BDD-4E61-AC82-ED200F488B32}" type="parTrans" cxnId="{30C8FE5F-0120-47A4-8A33-BBE32D97DC1F}">
      <dgm:prSet/>
      <dgm:spPr/>
      <dgm:t>
        <a:bodyPr/>
        <a:lstStyle/>
        <a:p>
          <a:endParaRPr lang="es-ES_tradnl"/>
        </a:p>
      </dgm:t>
    </dgm:pt>
    <dgm:pt modelId="{815CF39C-5EA3-470B-82AE-0F820B7BEA34}" type="sibTrans" cxnId="{30C8FE5F-0120-47A4-8A33-BBE32D97DC1F}">
      <dgm:prSet/>
      <dgm:spPr/>
      <dgm:t>
        <a:bodyPr/>
        <a:lstStyle/>
        <a:p>
          <a:endParaRPr lang="es-ES_tradnl"/>
        </a:p>
      </dgm:t>
    </dgm:pt>
    <dgm:pt modelId="{22250579-0D6C-4BA0-9EB5-5604158FE846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Apoyar la toma de decisiones.</a:t>
          </a:r>
          <a:endParaRPr lang="es-ES_tradnl" dirty="0"/>
        </a:p>
      </dgm:t>
    </dgm:pt>
    <dgm:pt modelId="{8B25E82B-7287-4970-8084-A0B2334966EB}" type="parTrans" cxnId="{C9F3060E-7CAD-47C5-8E1B-C2A38A5D6269}">
      <dgm:prSet/>
      <dgm:spPr/>
      <dgm:t>
        <a:bodyPr/>
        <a:lstStyle/>
        <a:p>
          <a:endParaRPr lang="es-ES_tradnl"/>
        </a:p>
      </dgm:t>
    </dgm:pt>
    <dgm:pt modelId="{51B4E765-0071-4DC0-B0EA-03A281E94605}" type="sibTrans" cxnId="{C9F3060E-7CAD-47C5-8E1B-C2A38A5D6269}">
      <dgm:prSet/>
      <dgm:spPr/>
      <dgm:t>
        <a:bodyPr/>
        <a:lstStyle/>
        <a:p>
          <a:endParaRPr lang="es-ES_tradnl"/>
        </a:p>
      </dgm:t>
    </dgm:pt>
    <dgm:pt modelId="{A5E0EF4C-665C-4B19-9C70-5AF150D2E432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Evaluar la gestión de los administradores.</a:t>
          </a:r>
          <a:endParaRPr lang="es-ES_tradnl" dirty="0"/>
        </a:p>
      </dgm:t>
    </dgm:pt>
    <dgm:pt modelId="{874AB3A8-C308-4A4F-8542-F50C8E811561}" type="parTrans" cxnId="{F0F04636-B7AC-48D1-90EE-87F5606227C8}">
      <dgm:prSet/>
      <dgm:spPr/>
      <dgm:t>
        <a:bodyPr/>
        <a:lstStyle/>
        <a:p>
          <a:endParaRPr lang="es-ES_tradnl"/>
        </a:p>
      </dgm:t>
    </dgm:pt>
    <dgm:pt modelId="{0201CF1B-53F2-403C-9CE0-A3BBB5C4A6C7}" type="sibTrans" cxnId="{F0F04636-B7AC-48D1-90EE-87F5606227C8}">
      <dgm:prSet/>
      <dgm:spPr/>
      <dgm:t>
        <a:bodyPr/>
        <a:lstStyle/>
        <a:p>
          <a:endParaRPr lang="es-ES_tradnl"/>
        </a:p>
      </dgm:t>
    </dgm:pt>
    <dgm:pt modelId="{8DC65ECE-7BFE-43E9-92D0-9B5CDB9BC9DE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Ejercer control sobre las operaciones de la empresa.</a:t>
          </a:r>
          <a:endParaRPr lang="es-ES_tradnl" dirty="0"/>
        </a:p>
      </dgm:t>
    </dgm:pt>
    <dgm:pt modelId="{FDC101DB-46EB-4469-A372-B6D2D0225112}" type="parTrans" cxnId="{8885A2CA-65A3-4953-83CA-24E8A66C9C2C}">
      <dgm:prSet/>
      <dgm:spPr/>
      <dgm:t>
        <a:bodyPr/>
        <a:lstStyle/>
        <a:p>
          <a:endParaRPr lang="es-ES_tradnl"/>
        </a:p>
      </dgm:t>
    </dgm:pt>
    <dgm:pt modelId="{76082106-73B3-4D4B-86C1-B9F6ACAC2FEA}" type="sibTrans" cxnId="{8885A2CA-65A3-4953-83CA-24E8A66C9C2C}">
      <dgm:prSet/>
      <dgm:spPr/>
      <dgm:t>
        <a:bodyPr/>
        <a:lstStyle/>
        <a:p>
          <a:endParaRPr lang="es-ES_tradnl"/>
        </a:p>
      </dgm:t>
    </dgm:pt>
    <dgm:pt modelId="{F23D4727-EE6E-42BB-B634-78660C7AA10F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Servir como elemento probatorio.</a:t>
          </a:r>
          <a:endParaRPr lang="es-ES_tradnl" dirty="0"/>
        </a:p>
      </dgm:t>
    </dgm:pt>
    <dgm:pt modelId="{EFAACF1C-74DE-4C28-954A-89A5067CB3ED}" type="parTrans" cxnId="{43EE5540-5792-4414-A782-3C2A6DBA3CAE}">
      <dgm:prSet/>
      <dgm:spPr/>
      <dgm:t>
        <a:bodyPr/>
        <a:lstStyle/>
        <a:p>
          <a:endParaRPr lang="es-ES_tradnl"/>
        </a:p>
      </dgm:t>
    </dgm:pt>
    <dgm:pt modelId="{DB7018A0-8EDC-49CC-9BE1-6089FE42E328}" type="sibTrans" cxnId="{43EE5540-5792-4414-A782-3C2A6DBA3CAE}">
      <dgm:prSet/>
      <dgm:spPr/>
      <dgm:t>
        <a:bodyPr/>
        <a:lstStyle/>
        <a:p>
          <a:endParaRPr lang="es-ES_tradnl"/>
        </a:p>
      </dgm:t>
    </dgm:pt>
    <dgm:pt modelId="{CB84567C-245B-40A6-B762-B4B44105372E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dirty="0" smtClean="0"/>
            <a:t>Planeación tributaria</a:t>
          </a:r>
          <a:endParaRPr lang="es-ES_tradnl" dirty="0"/>
        </a:p>
      </dgm:t>
    </dgm:pt>
    <dgm:pt modelId="{1F784770-94E6-4B4D-9965-6B12B6579E4E}" type="parTrans" cxnId="{07B43377-81B3-458F-8DC5-142CD02DC44F}">
      <dgm:prSet/>
      <dgm:spPr/>
      <dgm:t>
        <a:bodyPr/>
        <a:lstStyle/>
        <a:p>
          <a:endParaRPr lang="es-CO"/>
        </a:p>
      </dgm:t>
    </dgm:pt>
    <dgm:pt modelId="{246B8800-D2DB-4AF8-B91E-B47814E60531}" type="sibTrans" cxnId="{07B43377-81B3-458F-8DC5-142CD02DC44F}">
      <dgm:prSet/>
      <dgm:spPr/>
      <dgm:t>
        <a:bodyPr/>
        <a:lstStyle/>
        <a:p>
          <a:endParaRPr lang="es-CO"/>
        </a:p>
      </dgm:t>
    </dgm:pt>
    <dgm:pt modelId="{2993BAD1-3548-4412-ADF2-18562A265E8B}" type="pres">
      <dgm:prSet presAssocID="{4DE885E7-AA79-41C4-AFB8-C42E0AB70A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E8CF6FBA-EF0F-401B-82B2-47E1D5177D51}" type="pres">
      <dgm:prSet presAssocID="{928CA6D1-3211-4F82-8CD3-2ECAAFCC013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02105EE-D16B-4749-9FAE-9A76A4AB40AA}" type="pres">
      <dgm:prSet presAssocID="{C7D2C5BC-7731-41C6-8808-54812B72FFBA}" presName="spacer" presStyleCnt="0"/>
      <dgm:spPr/>
    </dgm:pt>
    <dgm:pt modelId="{7E4D0F4D-6D5B-4C2A-A93A-919193E70AF1}" type="pres">
      <dgm:prSet presAssocID="{BBE6B011-040B-4362-B15E-0BCCB775E4A3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9A7D4D8-F5EA-4755-B773-CD6538EF7AFD}" type="pres">
      <dgm:prSet presAssocID="{815CF39C-5EA3-470B-82AE-0F820B7BEA34}" presName="spacer" presStyleCnt="0"/>
      <dgm:spPr/>
    </dgm:pt>
    <dgm:pt modelId="{AFDC1CDD-AA74-445F-A1A0-764F80AF0360}" type="pres">
      <dgm:prSet presAssocID="{22250579-0D6C-4BA0-9EB5-5604158FE84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6CCDD3D-86CE-43BF-8D2A-8B5331B3DEE1}" type="pres">
      <dgm:prSet presAssocID="{51B4E765-0071-4DC0-B0EA-03A281E94605}" presName="spacer" presStyleCnt="0"/>
      <dgm:spPr/>
    </dgm:pt>
    <dgm:pt modelId="{D17117B9-2606-47F2-858D-7CD3CD2A1501}" type="pres">
      <dgm:prSet presAssocID="{A5E0EF4C-665C-4B19-9C70-5AF150D2E43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23BFD2-E5BF-4F5B-A53D-5B20C9F1758C}" type="pres">
      <dgm:prSet presAssocID="{0201CF1B-53F2-403C-9CE0-A3BBB5C4A6C7}" presName="spacer" presStyleCnt="0"/>
      <dgm:spPr/>
    </dgm:pt>
    <dgm:pt modelId="{6E820B8A-4964-41B5-8396-2BCC5433F0E9}" type="pres">
      <dgm:prSet presAssocID="{8DC65ECE-7BFE-43E9-92D0-9B5CDB9BC9D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274CDF0-9322-4B57-B378-14B337E2A677}" type="pres">
      <dgm:prSet presAssocID="{76082106-73B3-4D4B-86C1-B9F6ACAC2FEA}" presName="spacer" presStyleCnt="0"/>
      <dgm:spPr/>
    </dgm:pt>
    <dgm:pt modelId="{575D62FF-F920-4F48-8693-11F6E910AEDE}" type="pres">
      <dgm:prSet presAssocID="{F23D4727-EE6E-42BB-B634-78660C7AA10F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FF7A244-14AD-47EF-9D5E-15B0F8E3F0C7}" type="pres">
      <dgm:prSet presAssocID="{DB7018A0-8EDC-49CC-9BE1-6089FE42E328}" presName="spacer" presStyleCnt="0"/>
      <dgm:spPr/>
    </dgm:pt>
    <dgm:pt modelId="{C65D71F3-2029-4763-8AC0-22BF34F674CD}" type="pres">
      <dgm:prSet presAssocID="{CB84567C-245B-40A6-B762-B4B44105372E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1146D93-FDD0-42AB-9376-EE46A5DAA42F}" type="presOf" srcId="{F23D4727-EE6E-42BB-B634-78660C7AA10F}" destId="{575D62FF-F920-4F48-8693-11F6E910AEDE}" srcOrd="0" destOrd="0" presId="urn:microsoft.com/office/officeart/2005/8/layout/vList2"/>
    <dgm:cxn modelId="{30C8FE5F-0120-47A4-8A33-BBE32D97DC1F}" srcId="{4DE885E7-AA79-41C4-AFB8-C42E0AB70A70}" destId="{BBE6B011-040B-4362-B15E-0BCCB775E4A3}" srcOrd="1" destOrd="0" parTransId="{241EFE94-3BDD-4E61-AC82-ED200F488B32}" sibTransId="{815CF39C-5EA3-470B-82AE-0F820B7BEA34}"/>
    <dgm:cxn modelId="{6B0BC403-8C28-45D0-BFD2-13839EB27AF4}" type="presOf" srcId="{A5E0EF4C-665C-4B19-9C70-5AF150D2E432}" destId="{D17117B9-2606-47F2-858D-7CD3CD2A1501}" srcOrd="0" destOrd="0" presId="urn:microsoft.com/office/officeart/2005/8/layout/vList2"/>
    <dgm:cxn modelId="{71D6E883-BF0D-417C-9CE8-94931FBB4BB8}" type="presOf" srcId="{928CA6D1-3211-4F82-8CD3-2ECAAFCC0137}" destId="{E8CF6FBA-EF0F-401B-82B2-47E1D5177D51}" srcOrd="0" destOrd="0" presId="urn:microsoft.com/office/officeart/2005/8/layout/vList2"/>
    <dgm:cxn modelId="{43EE5540-5792-4414-A782-3C2A6DBA3CAE}" srcId="{4DE885E7-AA79-41C4-AFB8-C42E0AB70A70}" destId="{F23D4727-EE6E-42BB-B634-78660C7AA10F}" srcOrd="5" destOrd="0" parTransId="{EFAACF1C-74DE-4C28-954A-89A5067CB3ED}" sibTransId="{DB7018A0-8EDC-49CC-9BE1-6089FE42E328}"/>
    <dgm:cxn modelId="{8885A2CA-65A3-4953-83CA-24E8A66C9C2C}" srcId="{4DE885E7-AA79-41C4-AFB8-C42E0AB70A70}" destId="{8DC65ECE-7BFE-43E9-92D0-9B5CDB9BC9DE}" srcOrd="4" destOrd="0" parTransId="{FDC101DB-46EB-4469-A372-B6D2D0225112}" sibTransId="{76082106-73B3-4D4B-86C1-B9F6ACAC2FEA}"/>
    <dgm:cxn modelId="{68F7C9AA-6078-456E-8818-82BA06B5888B}" type="presOf" srcId="{BBE6B011-040B-4362-B15E-0BCCB775E4A3}" destId="{7E4D0F4D-6D5B-4C2A-A93A-919193E70AF1}" srcOrd="0" destOrd="0" presId="urn:microsoft.com/office/officeart/2005/8/layout/vList2"/>
    <dgm:cxn modelId="{C9F3060E-7CAD-47C5-8E1B-C2A38A5D6269}" srcId="{4DE885E7-AA79-41C4-AFB8-C42E0AB70A70}" destId="{22250579-0D6C-4BA0-9EB5-5604158FE846}" srcOrd="2" destOrd="0" parTransId="{8B25E82B-7287-4970-8084-A0B2334966EB}" sibTransId="{51B4E765-0071-4DC0-B0EA-03A281E94605}"/>
    <dgm:cxn modelId="{F1AD5022-FCC6-4C88-AB6D-E24DEC45C700}" type="presOf" srcId="{22250579-0D6C-4BA0-9EB5-5604158FE846}" destId="{AFDC1CDD-AA74-445F-A1A0-764F80AF0360}" srcOrd="0" destOrd="0" presId="urn:microsoft.com/office/officeart/2005/8/layout/vList2"/>
    <dgm:cxn modelId="{19D51968-D15F-4338-9798-E10E27C53DC1}" srcId="{4DE885E7-AA79-41C4-AFB8-C42E0AB70A70}" destId="{928CA6D1-3211-4F82-8CD3-2ECAAFCC0137}" srcOrd="0" destOrd="0" parTransId="{D6F2C2D5-5F41-4A25-82D3-939061BD9D43}" sibTransId="{C7D2C5BC-7731-41C6-8808-54812B72FFBA}"/>
    <dgm:cxn modelId="{AC1DCC0E-D94D-4A4B-BB15-6448F2F32B12}" type="presOf" srcId="{4DE885E7-AA79-41C4-AFB8-C42E0AB70A70}" destId="{2993BAD1-3548-4412-ADF2-18562A265E8B}" srcOrd="0" destOrd="0" presId="urn:microsoft.com/office/officeart/2005/8/layout/vList2"/>
    <dgm:cxn modelId="{051BCBBF-8A36-4C73-987C-C713ECAEF85F}" type="presOf" srcId="{CB84567C-245B-40A6-B762-B4B44105372E}" destId="{C65D71F3-2029-4763-8AC0-22BF34F674CD}" srcOrd="0" destOrd="0" presId="urn:microsoft.com/office/officeart/2005/8/layout/vList2"/>
    <dgm:cxn modelId="{F0F04636-B7AC-48D1-90EE-87F5606227C8}" srcId="{4DE885E7-AA79-41C4-AFB8-C42E0AB70A70}" destId="{A5E0EF4C-665C-4B19-9C70-5AF150D2E432}" srcOrd="3" destOrd="0" parTransId="{874AB3A8-C308-4A4F-8542-F50C8E811561}" sibTransId="{0201CF1B-53F2-403C-9CE0-A3BBB5C4A6C7}"/>
    <dgm:cxn modelId="{07B43377-81B3-458F-8DC5-142CD02DC44F}" srcId="{4DE885E7-AA79-41C4-AFB8-C42E0AB70A70}" destId="{CB84567C-245B-40A6-B762-B4B44105372E}" srcOrd="6" destOrd="0" parTransId="{1F784770-94E6-4B4D-9965-6B12B6579E4E}" sibTransId="{246B8800-D2DB-4AF8-B91E-B47814E60531}"/>
    <dgm:cxn modelId="{C406B968-CA0A-4B2F-9F23-20B8F64FE5BA}" type="presOf" srcId="{8DC65ECE-7BFE-43E9-92D0-9B5CDB9BC9DE}" destId="{6E820B8A-4964-41B5-8396-2BCC5433F0E9}" srcOrd="0" destOrd="0" presId="urn:microsoft.com/office/officeart/2005/8/layout/vList2"/>
    <dgm:cxn modelId="{EA4EA5C1-1EF1-4E80-B52A-B73B295F9A2F}" type="presParOf" srcId="{2993BAD1-3548-4412-ADF2-18562A265E8B}" destId="{E8CF6FBA-EF0F-401B-82B2-47E1D5177D51}" srcOrd="0" destOrd="0" presId="urn:microsoft.com/office/officeart/2005/8/layout/vList2"/>
    <dgm:cxn modelId="{171628EE-0401-40E0-B882-5391B8EF264B}" type="presParOf" srcId="{2993BAD1-3548-4412-ADF2-18562A265E8B}" destId="{C02105EE-D16B-4749-9FAE-9A76A4AB40AA}" srcOrd="1" destOrd="0" presId="urn:microsoft.com/office/officeart/2005/8/layout/vList2"/>
    <dgm:cxn modelId="{59DFB420-3187-49F7-9247-4C236C67B336}" type="presParOf" srcId="{2993BAD1-3548-4412-ADF2-18562A265E8B}" destId="{7E4D0F4D-6D5B-4C2A-A93A-919193E70AF1}" srcOrd="2" destOrd="0" presId="urn:microsoft.com/office/officeart/2005/8/layout/vList2"/>
    <dgm:cxn modelId="{4EC6F4EE-F805-4A19-8699-AB371A565EC2}" type="presParOf" srcId="{2993BAD1-3548-4412-ADF2-18562A265E8B}" destId="{69A7D4D8-F5EA-4755-B773-CD6538EF7AFD}" srcOrd="3" destOrd="0" presId="urn:microsoft.com/office/officeart/2005/8/layout/vList2"/>
    <dgm:cxn modelId="{74104F83-C693-471F-A7A7-79E8D83C1EB5}" type="presParOf" srcId="{2993BAD1-3548-4412-ADF2-18562A265E8B}" destId="{AFDC1CDD-AA74-445F-A1A0-764F80AF0360}" srcOrd="4" destOrd="0" presId="urn:microsoft.com/office/officeart/2005/8/layout/vList2"/>
    <dgm:cxn modelId="{9DA29301-EA5D-42EA-A55E-37C347676C0E}" type="presParOf" srcId="{2993BAD1-3548-4412-ADF2-18562A265E8B}" destId="{06CCDD3D-86CE-43BF-8D2A-8B5331B3DEE1}" srcOrd="5" destOrd="0" presId="urn:microsoft.com/office/officeart/2005/8/layout/vList2"/>
    <dgm:cxn modelId="{DAEE3270-6F04-4E37-B74B-30E419851E50}" type="presParOf" srcId="{2993BAD1-3548-4412-ADF2-18562A265E8B}" destId="{D17117B9-2606-47F2-858D-7CD3CD2A1501}" srcOrd="6" destOrd="0" presId="urn:microsoft.com/office/officeart/2005/8/layout/vList2"/>
    <dgm:cxn modelId="{9ECA188D-C8C9-466B-A1D6-0C24E01088FA}" type="presParOf" srcId="{2993BAD1-3548-4412-ADF2-18562A265E8B}" destId="{B823BFD2-E5BF-4F5B-A53D-5B20C9F1758C}" srcOrd="7" destOrd="0" presId="urn:microsoft.com/office/officeart/2005/8/layout/vList2"/>
    <dgm:cxn modelId="{E4DB9CD4-51C4-419B-9B81-E8F22CFB9C82}" type="presParOf" srcId="{2993BAD1-3548-4412-ADF2-18562A265E8B}" destId="{6E820B8A-4964-41B5-8396-2BCC5433F0E9}" srcOrd="8" destOrd="0" presId="urn:microsoft.com/office/officeart/2005/8/layout/vList2"/>
    <dgm:cxn modelId="{7C32EA33-F2A7-4E99-88EE-5748516E4D03}" type="presParOf" srcId="{2993BAD1-3548-4412-ADF2-18562A265E8B}" destId="{E274CDF0-9322-4B57-B378-14B337E2A677}" srcOrd="9" destOrd="0" presId="urn:microsoft.com/office/officeart/2005/8/layout/vList2"/>
    <dgm:cxn modelId="{EDB882A8-5919-4988-AE30-F43EA3F3FB18}" type="presParOf" srcId="{2993BAD1-3548-4412-ADF2-18562A265E8B}" destId="{575D62FF-F920-4F48-8693-11F6E910AEDE}" srcOrd="10" destOrd="0" presId="urn:microsoft.com/office/officeart/2005/8/layout/vList2"/>
    <dgm:cxn modelId="{284ADA6A-294C-4816-8D0F-3CABB2878568}" type="presParOf" srcId="{2993BAD1-3548-4412-ADF2-18562A265E8B}" destId="{1FF7A244-14AD-47EF-9D5E-15B0F8E3F0C7}" srcOrd="11" destOrd="0" presId="urn:microsoft.com/office/officeart/2005/8/layout/vList2"/>
    <dgm:cxn modelId="{8391BB6A-C8E8-431F-BF4F-6FD2E6D7F71C}" type="presParOf" srcId="{2993BAD1-3548-4412-ADF2-18562A265E8B}" destId="{C65D71F3-2029-4763-8AC0-22BF34F674C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F6FBA-EF0F-401B-82B2-47E1D5177D51}">
      <dsp:nvSpPr>
        <dsp:cNvPr id="0" name=""/>
        <dsp:cNvSpPr/>
      </dsp:nvSpPr>
      <dsp:spPr>
        <a:xfrm>
          <a:off x="0" y="106593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Conocer y demostrar los recursos controlados por un ente económico, obligaciones, cambios y resultados del periodo.</a:t>
          </a:r>
          <a:endParaRPr lang="es-ES_tradnl" sz="1100" kern="1200" dirty="0"/>
        </a:p>
      </dsp:txBody>
      <dsp:txXfrm>
        <a:off x="20104" y="126697"/>
        <a:ext cx="6317773" cy="371632"/>
      </dsp:txXfrm>
    </dsp:sp>
    <dsp:sp modelId="{7E4D0F4D-6D5B-4C2A-A93A-919193E70AF1}">
      <dsp:nvSpPr>
        <dsp:cNvPr id="0" name=""/>
        <dsp:cNvSpPr/>
      </dsp:nvSpPr>
      <dsp:spPr>
        <a:xfrm>
          <a:off x="0" y="550113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Predecir flujos de efectivo.</a:t>
          </a:r>
          <a:endParaRPr lang="es-ES_tradnl" sz="1100" kern="1200" dirty="0"/>
        </a:p>
      </dsp:txBody>
      <dsp:txXfrm>
        <a:off x="20104" y="570217"/>
        <a:ext cx="6317773" cy="371632"/>
      </dsp:txXfrm>
    </dsp:sp>
    <dsp:sp modelId="{AFDC1CDD-AA74-445F-A1A0-764F80AF0360}">
      <dsp:nvSpPr>
        <dsp:cNvPr id="0" name=""/>
        <dsp:cNvSpPr/>
      </dsp:nvSpPr>
      <dsp:spPr>
        <a:xfrm>
          <a:off x="0" y="993633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Apoyar la toma de decisiones.</a:t>
          </a:r>
          <a:endParaRPr lang="es-ES_tradnl" sz="1100" kern="1200" dirty="0"/>
        </a:p>
      </dsp:txBody>
      <dsp:txXfrm>
        <a:off x="20104" y="1013737"/>
        <a:ext cx="6317773" cy="371632"/>
      </dsp:txXfrm>
    </dsp:sp>
    <dsp:sp modelId="{D17117B9-2606-47F2-858D-7CD3CD2A1501}">
      <dsp:nvSpPr>
        <dsp:cNvPr id="0" name=""/>
        <dsp:cNvSpPr/>
      </dsp:nvSpPr>
      <dsp:spPr>
        <a:xfrm>
          <a:off x="0" y="1437154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Evaluar la gestión de los administradores.</a:t>
          </a:r>
          <a:endParaRPr lang="es-ES_tradnl" sz="1100" kern="1200" dirty="0"/>
        </a:p>
      </dsp:txBody>
      <dsp:txXfrm>
        <a:off x="20104" y="1457258"/>
        <a:ext cx="6317773" cy="371632"/>
      </dsp:txXfrm>
    </dsp:sp>
    <dsp:sp modelId="{6E820B8A-4964-41B5-8396-2BCC5433F0E9}">
      <dsp:nvSpPr>
        <dsp:cNvPr id="0" name=""/>
        <dsp:cNvSpPr/>
      </dsp:nvSpPr>
      <dsp:spPr>
        <a:xfrm>
          <a:off x="0" y="1880674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Ejercer control sobre las operaciones de la empresa.</a:t>
          </a:r>
          <a:endParaRPr lang="es-ES_tradnl" sz="1100" kern="1200" dirty="0"/>
        </a:p>
      </dsp:txBody>
      <dsp:txXfrm>
        <a:off x="20104" y="1900778"/>
        <a:ext cx="6317773" cy="371632"/>
      </dsp:txXfrm>
    </dsp:sp>
    <dsp:sp modelId="{575D62FF-F920-4F48-8693-11F6E910AEDE}">
      <dsp:nvSpPr>
        <dsp:cNvPr id="0" name=""/>
        <dsp:cNvSpPr/>
      </dsp:nvSpPr>
      <dsp:spPr>
        <a:xfrm>
          <a:off x="0" y="2324194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Servir como elemento probatorio.</a:t>
          </a:r>
          <a:endParaRPr lang="es-ES_tradnl" sz="1100" kern="1200" dirty="0"/>
        </a:p>
      </dsp:txBody>
      <dsp:txXfrm>
        <a:off x="20104" y="2344298"/>
        <a:ext cx="6317773" cy="371632"/>
      </dsp:txXfrm>
    </dsp:sp>
    <dsp:sp modelId="{C65D71F3-2029-4763-8AC0-22BF34F674CD}">
      <dsp:nvSpPr>
        <dsp:cNvPr id="0" name=""/>
        <dsp:cNvSpPr/>
      </dsp:nvSpPr>
      <dsp:spPr>
        <a:xfrm>
          <a:off x="0" y="2767714"/>
          <a:ext cx="6357981" cy="4118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5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Planeación tributaria</a:t>
          </a:r>
          <a:endParaRPr lang="es-ES_tradnl" sz="1100" kern="1200" dirty="0"/>
        </a:p>
      </dsp:txBody>
      <dsp:txXfrm>
        <a:off x="20104" y="2787818"/>
        <a:ext cx="6317773" cy="371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7713E3A-8645-436F-AC16-DC7EA16E1AFB}" type="datetimeFigureOut">
              <a:rPr lang="es-ES_tradnl" smtClean="0"/>
              <a:pPr/>
              <a:t>24/05/2016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7A09231-8743-4439-91F5-0C863C1C2CA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 de flecha"/>
          <p:cNvCxnSpPr/>
          <p:nvPr/>
        </p:nvCxnSpPr>
        <p:spPr>
          <a:xfrm rot="5400000">
            <a:off x="2371481" y="2016009"/>
            <a:ext cx="1500198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endCxn id="23" idx="0"/>
          </p:cNvCxnSpPr>
          <p:nvPr/>
        </p:nvCxnSpPr>
        <p:spPr>
          <a:xfrm>
            <a:off x="5479033" y="1694538"/>
            <a:ext cx="1071571" cy="15716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3 Rectángulo redondeado"/>
          <p:cNvSpPr/>
          <p:nvPr/>
        </p:nvSpPr>
        <p:spPr>
          <a:xfrm>
            <a:off x="3407332" y="908720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¿Que es la Contabilidad?</a:t>
            </a:r>
            <a:endParaRPr lang="es-ES_tradnl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1835696" y="3266174"/>
            <a:ext cx="164307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Ciencia</a:t>
            </a:r>
            <a:endParaRPr lang="es-ES_tradnl" b="1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5693348" y="3266174"/>
            <a:ext cx="171451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Técnica</a:t>
            </a:r>
            <a:endParaRPr lang="es-ES_tradnl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1835696" y="4337744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Conocimiento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1835696" y="5195000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Análisis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652120" y="4337744"/>
            <a:ext cx="1830980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Procedimientos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5693348" y="5195000"/>
            <a:ext cx="1714512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Estándares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30" name="29 Flecha abajo"/>
          <p:cNvSpPr/>
          <p:nvPr/>
        </p:nvSpPr>
        <p:spPr>
          <a:xfrm>
            <a:off x="2478638" y="3980554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30 Flecha abajo"/>
          <p:cNvSpPr/>
          <p:nvPr/>
        </p:nvSpPr>
        <p:spPr>
          <a:xfrm>
            <a:off x="2478638" y="483781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31 Flecha abajo"/>
          <p:cNvSpPr/>
          <p:nvPr/>
        </p:nvSpPr>
        <p:spPr>
          <a:xfrm>
            <a:off x="6407728" y="3980554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32 Flecha abajo"/>
          <p:cNvSpPr/>
          <p:nvPr/>
        </p:nvSpPr>
        <p:spPr>
          <a:xfrm>
            <a:off x="6407728" y="483781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5" name="4 Conector recto de flecha"/>
          <p:cNvCxnSpPr>
            <a:stCxn id="22" idx="3"/>
            <a:endCxn id="23" idx="1"/>
          </p:cNvCxnSpPr>
          <p:nvPr/>
        </p:nvCxnSpPr>
        <p:spPr>
          <a:xfrm>
            <a:off x="3478770" y="3623364"/>
            <a:ext cx="221457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41 Conector recto"/>
          <p:cNvCxnSpPr>
            <a:endCxn id="28" idx="3"/>
          </p:cNvCxnSpPr>
          <p:nvPr/>
        </p:nvCxnSpPr>
        <p:spPr>
          <a:xfrm flipV="1">
            <a:off x="3000364" y="5387417"/>
            <a:ext cx="1327731" cy="32759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endCxn id="28" idx="3"/>
          </p:cNvCxnSpPr>
          <p:nvPr/>
        </p:nvCxnSpPr>
        <p:spPr>
          <a:xfrm flipV="1">
            <a:off x="3929058" y="5387417"/>
            <a:ext cx="399037" cy="32759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24" idx="0"/>
            <a:endCxn id="28" idx="4"/>
          </p:cNvCxnSpPr>
          <p:nvPr/>
        </p:nvCxnSpPr>
        <p:spPr>
          <a:xfrm flipH="1" flipV="1">
            <a:off x="4429124" y="5429264"/>
            <a:ext cx="714380" cy="28575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endCxn id="28" idx="5"/>
          </p:cNvCxnSpPr>
          <p:nvPr/>
        </p:nvCxnSpPr>
        <p:spPr>
          <a:xfrm rot="10800000">
            <a:off x="4530154" y="5387418"/>
            <a:ext cx="1827797" cy="2561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26" idx="2"/>
            <a:endCxn id="28" idx="5"/>
          </p:cNvCxnSpPr>
          <p:nvPr/>
        </p:nvCxnSpPr>
        <p:spPr>
          <a:xfrm rot="10800000">
            <a:off x="4530154" y="5387418"/>
            <a:ext cx="2470739" cy="1847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52 Conector recto"/>
          <p:cNvCxnSpPr>
            <a:stCxn id="27" idx="2"/>
            <a:endCxn id="28" idx="5"/>
          </p:cNvCxnSpPr>
          <p:nvPr/>
        </p:nvCxnSpPr>
        <p:spPr>
          <a:xfrm rot="10800000" flipV="1">
            <a:off x="4530154" y="4929197"/>
            <a:ext cx="3185119" cy="45821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endCxn id="28" idx="3"/>
          </p:cNvCxnSpPr>
          <p:nvPr/>
        </p:nvCxnSpPr>
        <p:spPr>
          <a:xfrm>
            <a:off x="1214414" y="5000636"/>
            <a:ext cx="3113681" cy="38678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3 Rectángulo redondeado"/>
          <p:cNvSpPr/>
          <p:nvPr/>
        </p:nvSpPr>
        <p:spPr>
          <a:xfrm>
            <a:off x="3214678" y="500042"/>
            <a:ext cx="228601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Contabilidad</a:t>
            </a:r>
            <a:endParaRPr lang="es-ES_tradnl" b="1" dirty="0"/>
          </a:p>
        </p:txBody>
      </p:sp>
      <p:cxnSp>
        <p:nvCxnSpPr>
          <p:cNvPr id="6" name="5 Conector recto de flecha"/>
          <p:cNvCxnSpPr>
            <a:stCxn id="4" idx="2"/>
          </p:cNvCxnSpPr>
          <p:nvPr/>
        </p:nvCxnSpPr>
        <p:spPr>
          <a:xfrm rot="5400000">
            <a:off x="4179091" y="153589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286116" y="1714488"/>
            <a:ext cx="2071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Control Financiero</a:t>
            </a:r>
            <a:endParaRPr lang="es-ES_tradnl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5286380" y="1927214"/>
            <a:ext cx="4984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86446" y="171448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" pitchFamily="34" charset="0"/>
                <a:cs typeface="Arial" pitchFamily="34" charset="0"/>
              </a:rPr>
              <a:t>Empresa</a:t>
            </a:r>
            <a:endParaRPr lang="es-ES_tradnl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rot="5400000">
            <a:off x="4179885" y="224947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1857356" y="2428868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Principios de contabilidad generalmente aceptados</a:t>
            </a:r>
            <a:endParaRPr lang="es-ES_tradnl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 rot="5400000">
            <a:off x="4179885" y="296385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500298" y="3202544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" pitchFamily="34" charset="0"/>
                <a:cs typeface="Arial" pitchFamily="34" charset="0"/>
              </a:rPr>
              <a:t>Información clara y ordenada en términos monetarios</a:t>
            </a:r>
            <a:endParaRPr lang="es-ES_trad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1000100" y="4286256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Bienes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2714612" y="4286256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Derechos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4429124" y="4286256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Obligaciones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6143636" y="4286256"/>
            <a:ext cx="1643074" cy="50006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Capital</a:t>
            </a:r>
            <a:endParaRPr lang="es-ES_tradnl" b="1" dirty="0">
              <a:solidFill>
                <a:schemeClr val="tx1"/>
              </a:solidFill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0" y="4714884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identificar</a:t>
            </a:r>
            <a:endParaRPr lang="es-ES_tradnl" sz="1200" dirty="0"/>
          </a:p>
        </p:txBody>
      </p:sp>
      <p:sp>
        <p:nvSpPr>
          <p:cNvPr id="21" name="20 Elipse"/>
          <p:cNvSpPr/>
          <p:nvPr/>
        </p:nvSpPr>
        <p:spPr>
          <a:xfrm>
            <a:off x="857224" y="5286388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Medir</a:t>
            </a:r>
            <a:endParaRPr lang="es-ES_tradnl" sz="1200" dirty="0"/>
          </a:p>
        </p:txBody>
      </p:sp>
      <p:sp>
        <p:nvSpPr>
          <p:cNvPr id="22" name="21 Elipse"/>
          <p:cNvSpPr/>
          <p:nvPr/>
        </p:nvSpPr>
        <p:spPr>
          <a:xfrm>
            <a:off x="2000232" y="5643578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Clasificar</a:t>
            </a:r>
            <a:endParaRPr lang="es-ES_tradnl" sz="1200" dirty="0"/>
          </a:p>
        </p:txBody>
      </p:sp>
      <p:sp>
        <p:nvSpPr>
          <p:cNvPr id="23" name="22 Elipse"/>
          <p:cNvSpPr/>
          <p:nvPr/>
        </p:nvSpPr>
        <p:spPr>
          <a:xfrm>
            <a:off x="3286116" y="5715016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Registrar</a:t>
            </a:r>
            <a:endParaRPr lang="es-ES_tradnl" sz="1200" dirty="0"/>
          </a:p>
        </p:txBody>
      </p:sp>
      <p:sp>
        <p:nvSpPr>
          <p:cNvPr id="24" name="23 Elipse"/>
          <p:cNvSpPr/>
          <p:nvPr/>
        </p:nvSpPr>
        <p:spPr>
          <a:xfrm>
            <a:off x="4500562" y="5715016"/>
            <a:ext cx="1285884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interpretar</a:t>
            </a:r>
            <a:endParaRPr lang="es-ES_tradnl" sz="1200" dirty="0"/>
          </a:p>
        </p:txBody>
      </p:sp>
      <p:sp>
        <p:nvSpPr>
          <p:cNvPr id="25" name="24 Elipse"/>
          <p:cNvSpPr/>
          <p:nvPr/>
        </p:nvSpPr>
        <p:spPr>
          <a:xfrm>
            <a:off x="5786446" y="5643578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Analizar</a:t>
            </a:r>
            <a:endParaRPr lang="es-ES_tradnl" sz="1200" dirty="0"/>
          </a:p>
        </p:txBody>
      </p:sp>
      <p:sp>
        <p:nvSpPr>
          <p:cNvPr id="26" name="25 Elipse"/>
          <p:cNvSpPr/>
          <p:nvPr/>
        </p:nvSpPr>
        <p:spPr>
          <a:xfrm>
            <a:off x="7000892" y="5286388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Evaluar</a:t>
            </a:r>
            <a:endParaRPr lang="es-ES_tradnl" sz="1200" dirty="0"/>
          </a:p>
        </p:txBody>
      </p:sp>
      <p:sp>
        <p:nvSpPr>
          <p:cNvPr id="27" name="26 Elipse"/>
          <p:cNvSpPr/>
          <p:nvPr/>
        </p:nvSpPr>
        <p:spPr>
          <a:xfrm>
            <a:off x="7715272" y="4643446"/>
            <a:ext cx="121444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Informar</a:t>
            </a:r>
            <a:endParaRPr lang="es-ES_tradnl" sz="1200" dirty="0"/>
          </a:p>
        </p:txBody>
      </p:sp>
      <p:sp>
        <p:nvSpPr>
          <p:cNvPr id="28" name="27 Elipse"/>
          <p:cNvSpPr/>
          <p:nvPr/>
        </p:nvSpPr>
        <p:spPr>
          <a:xfrm>
            <a:off x="4286248" y="5143512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30" name="29 Conector recto"/>
          <p:cNvCxnSpPr>
            <a:endCxn id="28" idx="2"/>
          </p:cNvCxnSpPr>
          <p:nvPr/>
        </p:nvCxnSpPr>
        <p:spPr>
          <a:xfrm>
            <a:off x="1928794" y="4786322"/>
            <a:ext cx="235745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endCxn id="28" idx="1"/>
          </p:cNvCxnSpPr>
          <p:nvPr/>
        </p:nvCxnSpPr>
        <p:spPr>
          <a:xfrm>
            <a:off x="3500430" y="4786322"/>
            <a:ext cx="827665" cy="399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>
            <a:endCxn id="28" idx="7"/>
          </p:cNvCxnSpPr>
          <p:nvPr/>
        </p:nvCxnSpPr>
        <p:spPr>
          <a:xfrm rot="10800000" flipV="1">
            <a:off x="4530154" y="4786321"/>
            <a:ext cx="684789" cy="399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endCxn id="28" idx="6"/>
          </p:cNvCxnSpPr>
          <p:nvPr/>
        </p:nvCxnSpPr>
        <p:spPr>
          <a:xfrm rot="10800000" flipV="1">
            <a:off x="4572000" y="4786322"/>
            <a:ext cx="242889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endCxn id="28" idx="3"/>
          </p:cNvCxnSpPr>
          <p:nvPr/>
        </p:nvCxnSpPr>
        <p:spPr>
          <a:xfrm flipV="1">
            <a:off x="2071670" y="5387417"/>
            <a:ext cx="2256425" cy="1847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367244" y="500042"/>
            <a:ext cx="242889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Principales Objetivos de la información contable</a:t>
            </a:r>
            <a:endParaRPr lang="es-ES_tradnl" b="1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853067934"/>
              </p:ext>
            </p:extLst>
          </p:nvPr>
        </p:nvGraphicFramePr>
        <p:xfrm>
          <a:off x="1403648" y="2204864"/>
          <a:ext cx="6357982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217</TotalTime>
  <Words>99</Words>
  <Application>Microsoft Office PowerPoint</Application>
  <PresentationFormat>Presentación en pantalla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Brush Script MT</vt:lpstr>
      <vt:lpstr>Constantia</vt:lpstr>
      <vt:lpstr>Franklin Gothic Book</vt:lpstr>
      <vt:lpstr>Rage Italic</vt:lpstr>
      <vt:lpstr>Chincheta</vt:lpstr>
      <vt:lpstr>Presentación de PowerPoint</vt:lpstr>
      <vt:lpstr>Presentación de PowerPoint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Nico</dc:creator>
  <cp:lastModifiedBy>wilcor03</cp:lastModifiedBy>
  <cp:revision>21</cp:revision>
  <dcterms:created xsi:type="dcterms:W3CDTF">2013-01-09T02:13:27Z</dcterms:created>
  <dcterms:modified xsi:type="dcterms:W3CDTF">2016-05-24T13:36:47Z</dcterms:modified>
</cp:coreProperties>
</file>