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7" r:id="rId5"/>
    <p:sldId id="261" r:id="rId6"/>
    <p:sldId id="262" r:id="rId7"/>
    <p:sldId id="263" r:id="rId8"/>
    <p:sldId id="264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4F682E-1ED7-4D12-AC3B-007F4436AD94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E196025E-10E3-4EA0-94B3-D7E1B6CB5133}">
      <dgm:prSet phldrT="[Texto]"/>
      <dgm:spPr/>
      <dgm:t>
        <a:bodyPr/>
        <a:lstStyle/>
        <a:p>
          <a:r>
            <a:rPr lang="es-CO" dirty="0" smtClean="0"/>
            <a:t>Empresa emisora de valores</a:t>
          </a:r>
          <a:endParaRPr lang="es-CO" dirty="0"/>
        </a:p>
      </dgm:t>
    </dgm:pt>
    <dgm:pt modelId="{996BE7AA-57B0-47A0-806B-1409F1D3B7E8}" type="parTrans" cxnId="{9AD40805-ACAE-416A-B489-0DFC3F9213FF}">
      <dgm:prSet/>
      <dgm:spPr/>
      <dgm:t>
        <a:bodyPr/>
        <a:lstStyle/>
        <a:p>
          <a:endParaRPr lang="es-CO"/>
        </a:p>
      </dgm:t>
    </dgm:pt>
    <dgm:pt modelId="{F7B5CEDF-D289-4A36-9623-FF828BDC1A7D}" type="sibTrans" cxnId="{9AD40805-ACAE-416A-B489-0DFC3F9213FF}">
      <dgm:prSet/>
      <dgm:spPr/>
      <dgm:t>
        <a:bodyPr/>
        <a:lstStyle/>
        <a:p>
          <a:endParaRPr lang="es-CO"/>
        </a:p>
      </dgm:t>
    </dgm:pt>
    <dgm:pt modelId="{FA071C6B-3BF0-4CD3-8FCC-9563B6E6D8C5}">
      <dgm:prSet phldrT="[Texto]"/>
      <dgm:spPr/>
      <dgm:t>
        <a:bodyPr/>
        <a:lstStyle/>
        <a:p>
          <a:r>
            <a:rPr lang="es-CO" dirty="0" smtClean="0"/>
            <a:t>Bolsa de valores.</a:t>
          </a:r>
          <a:endParaRPr lang="es-CO" dirty="0"/>
        </a:p>
      </dgm:t>
    </dgm:pt>
    <dgm:pt modelId="{7135D33B-301A-4066-966D-0CFD52674224}" type="parTrans" cxnId="{F9E5DEEB-167F-4F90-8D19-C923024A456F}">
      <dgm:prSet/>
      <dgm:spPr/>
      <dgm:t>
        <a:bodyPr/>
        <a:lstStyle/>
        <a:p>
          <a:endParaRPr lang="es-CO"/>
        </a:p>
      </dgm:t>
    </dgm:pt>
    <dgm:pt modelId="{941A66C3-927B-45FF-8E04-D4B2543C35DC}" type="sibTrans" cxnId="{F9E5DEEB-167F-4F90-8D19-C923024A456F}">
      <dgm:prSet/>
      <dgm:spPr/>
      <dgm:t>
        <a:bodyPr/>
        <a:lstStyle/>
        <a:p>
          <a:endParaRPr lang="es-CO"/>
        </a:p>
      </dgm:t>
    </dgm:pt>
    <dgm:pt modelId="{C3250B1F-0C40-4C48-940E-4D49ED737D97}">
      <dgm:prSet phldrT="[Texto]"/>
      <dgm:spPr/>
      <dgm:t>
        <a:bodyPr/>
        <a:lstStyle/>
        <a:p>
          <a:r>
            <a:rPr lang="es-CO" dirty="0" smtClean="0"/>
            <a:t>Corredor de bolsa, VENDEDOR</a:t>
          </a:r>
          <a:endParaRPr lang="es-CO" dirty="0"/>
        </a:p>
      </dgm:t>
    </dgm:pt>
    <dgm:pt modelId="{530AE9D1-84BA-49BF-9616-CB4D9D35296B}" type="parTrans" cxnId="{42A25E7B-0EE2-44B5-AD17-52D4008A295B}">
      <dgm:prSet/>
      <dgm:spPr/>
      <dgm:t>
        <a:bodyPr/>
        <a:lstStyle/>
        <a:p>
          <a:endParaRPr lang="es-CO"/>
        </a:p>
      </dgm:t>
    </dgm:pt>
    <dgm:pt modelId="{E2662848-5EA6-4B2D-9732-921EE7D2BC8B}" type="sibTrans" cxnId="{42A25E7B-0EE2-44B5-AD17-52D4008A295B}">
      <dgm:prSet/>
      <dgm:spPr/>
      <dgm:t>
        <a:bodyPr/>
        <a:lstStyle/>
        <a:p>
          <a:endParaRPr lang="es-CO"/>
        </a:p>
      </dgm:t>
    </dgm:pt>
    <dgm:pt modelId="{1969EC41-8BC5-4479-9A32-3F7BD6E237FE}">
      <dgm:prSet/>
      <dgm:spPr/>
      <dgm:t>
        <a:bodyPr/>
        <a:lstStyle/>
        <a:p>
          <a:r>
            <a:rPr lang="es-CO" dirty="0" smtClean="0"/>
            <a:t>Comprador de acciones.</a:t>
          </a:r>
          <a:endParaRPr lang="es-CO" dirty="0"/>
        </a:p>
      </dgm:t>
    </dgm:pt>
    <dgm:pt modelId="{47414F0B-ECC7-47E0-B4EE-92BAD53AE345}" type="parTrans" cxnId="{E25F7932-17A4-4F3A-8E5C-002FB8C906F0}">
      <dgm:prSet/>
      <dgm:spPr/>
      <dgm:t>
        <a:bodyPr/>
        <a:lstStyle/>
        <a:p>
          <a:endParaRPr lang="es-CO"/>
        </a:p>
      </dgm:t>
    </dgm:pt>
    <dgm:pt modelId="{30B276DF-047B-462E-A7E1-4D1B108BCF65}" type="sibTrans" cxnId="{E25F7932-17A4-4F3A-8E5C-002FB8C906F0}">
      <dgm:prSet/>
      <dgm:spPr/>
      <dgm:t>
        <a:bodyPr/>
        <a:lstStyle/>
        <a:p>
          <a:endParaRPr lang="es-CO"/>
        </a:p>
      </dgm:t>
    </dgm:pt>
    <dgm:pt modelId="{FA38B052-94C0-4132-AFCC-269D0B8F1994}">
      <dgm:prSet phldrT="[Texto]"/>
      <dgm:spPr/>
      <dgm:t>
        <a:bodyPr/>
        <a:lstStyle/>
        <a:p>
          <a:r>
            <a:rPr lang="es-CO" dirty="0" smtClean="0"/>
            <a:t>Corredor de bolsa, COMPRADOR</a:t>
          </a:r>
          <a:endParaRPr lang="es-CO" dirty="0"/>
        </a:p>
      </dgm:t>
    </dgm:pt>
    <dgm:pt modelId="{98E56B33-AC44-4D77-B344-EEA0580F1599}" type="parTrans" cxnId="{C16BDF20-8A48-4EF5-9532-7ACCD4AA1850}">
      <dgm:prSet/>
      <dgm:spPr/>
      <dgm:t>
        <a:bodyPr/>
        <a:lstStyle/>
        <a:p>
          <a:endParaRPr lang="es-CO"/>
        </a:p>
      </dgm:t>
    </dgm:pt>
    <dgm:pt modelId="{F68FA10B-2BAC-4626-AB76-674CE53E7995}" type="sibTrans" cxnId="{C16BDF20-8A48-4EF5-9532-7ACCD4AA1850}">
      <dgm:prSet/>
      <dgm:spPr/>
      <dgm:t>
        <a:bodyPr/>
        <a:lstStyle/>
        <a:p>
          <a:endParaRPr lang="es-CO"/>
        </a:p>
      </dgm:t>
    </dgm:pt>
    <dgm:pt modelId="{A99B81C6-4170-4C39-B6FA-BDF9AF2B0710}" type="pres">
      <dgm:prSet presAssocID="{FB4F682E-1ED7-4D12-AC3B-007F4436AD94}" presName="CompostProcess" presStyleCnt="0">
        <dgm:presLayoutVars>
          <dgm:dir/>
          <dgm:resizeHandles val="exact"/>
        </dgm:presLayoutVars>
      </dgm:prSet>
      <dgm:spPr/>
    </dgm:pt>
    <dgm:pt modelId="{6AFE0EEF-C1A6-46E2-B77C-F6C135DB7277}" type="pres">
      <dgm:prSet presAssocID="{FB4F682E-1ED7-4D12-AC3B-007F4436AD94}" presName="arrow" presStyleLbl="bgShp" presStyleIdx="0" presStyleCnt="1" custLinFactNeighborX="7071" custLinFactNeighborY="1133"/>
      <dgm:spPr/>
    </dgm:pt>
    <dgm:pt modelId="{323920D3-A176-4C8A-869F-747E91A1F591}" type="pres">
      <dgm:prSet presAssocID="{FB4F682E-1ED7-4D12-AC3B-007F4436AD94}" presName="linearProcess" presStyleCnt="0"/>
      <dgm:spPr/>
    </dgm:pt>
    <dgm:pt modelId="{174AD8A7-7648-4C92-BACE-8AB36630460D}" type="pres">
      <dgm:prSet presAssocID="{E196025E-10E3-4EA0-94B3-D7E1B6CB5133}" presName="textNode" presStyleLbl="node1" presStyleIdx="0" presStyleCnt="5" custLinFactNeighborX="58027" custLinFactNeighborY="751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8F08DBA-2478-49DC-9E25-792FB56E95FF}" type="pres">
      <dgm:prSet presAssocID="{F7B5CEDF-D289-4A36-9623-FF828BDC1A7D}" presName="sibTrans" presStyleCnt="0"/>
      <dgm:spPr/>
    </dgm:pt>
    <dgm:pt modelId="{45604574-D012-4B42-8B4D-D851306C2812}" type="pres">
      <dgm:prSet presAssocID="{FA071C6B-3BF0-4CD3-8FCC-9563B6E6D8C5}" presName="textNode" presStyleLbl="node1" presStyleIdx="1" presStyleCnt="5" custLinFactX="-10250" custLinFactNeighborX="-100000" custLinFactNeighborY="-7557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A7026C6-9445-454B-ABD6-9B4214F449C3}" type="pres">
      <dgm:prSet presAssocID="{941A66C3-927B-45FF-8E04-D4B2543C35DC}" presName="sibTrans" presStyleCnt="0"/>
      <dgm:spPr/>
    </dgm:pt>
    <dgm:pt modelId="{8D0D8AF2-824B-4FEC-BC6F-F9B0BAC64F2F}" type="pres">
      <dgm:prSet presAssocID="{C3250B1F-0C40-4C48-940E-4D49ED737D97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7A2B693-3687-4C05-9341-E3405B9A9A78}" type="pres">
      <dgm:prSet presAssocID="{E2662848-5EA6-4B2D-9732-921EE7D2BC8B}" presName="sibTrans" presStyleCnt="0"/>
      <dgm:spPr/>
    </dgm:pt>
    <dgm:pt modelId="{411CA240-9B10-46E6-9752-335CE34C0474}" type="pres">
      <dgm:prSet presAssocID="{FA38B052-94C0-4132-AFCC-269D0B8F1994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E68FC91-A5DA-4941-9419-2E04E75975B6}" type="pres">
      <dgm:prSet presAssocID="{F68FA10B-2BAC-4626-AB76-674CE53E7995}" presName="sibTrans" presStyleCnt="0"/>
      <dgm:spPr/>
    </dgm:pt>
    <dgm:pt modelId="{9AFF0337-B5AF-4C6F-8277-C758F0B18616}" type="pres">
      <dgm:prSet presAssocID="{1969EC41-8BC5-4479-9A32-3F7BD6E237FE}" presName="textNode" presStyleLbl="node1" presStyleIdx="4" presStyleCnt="5" custLinFactX="40540" custLinFactNeighborX="100000" custLinFactNeighborY="-4018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9E5DEEB-167F-4F90-8D19-C923024A456F}" srcId="{FB4F682E-1ED7-4D12-AC3B-007F4436AD94}" destId="{FA071C6B-3BF0-4CD3-8FCC-9563B6E6D8C5}" srcOrd="1" destOrd="0" parTransId="{7135D33B-301A-4066-966D-0CFD52674224}" sibTransId="{941A66C3-927B-45FF-8E04-D4B2543C35DC}"/>
    <dgm:cxn modelId="{CE90B7F5-D003-4E0A-BF5A-00386A3E9FE1}" type="presOf" srcId="{FA38B052-94C0-4132-AFCC-269D0B8F1994}" destId="{411CA240-9B10-46E6-9752-335CE34C0474}" srcOrd="0" destOrd="0" presId="urn:microsoft.com/office/officeart/2005/8/layout/hProcess9"/>
    <dgm:cxn modelId="{42A25E7B-0EE2-44B5-AD17-52D4008A295B}" srcId="{FB4F682E-1ED7-4D12-AC3B-007F4436AD94}" destId="{C3250B1F-0C40-4C48-940E-4D49ED737D97}" srcOrd="2" destOrd="0" parTransId="{530AE9D1-84BA-49BF-9616-CB4D9D35296B}" sibTransId="{E2662848-5EA6-4B2D-9732-921EE7D2BC8B}"/>
    <dgm:cxn modelId="{E25F7932-17A4-4F3A-8E5C-002FB8C906F0}" srcId="{FB4F682E-1ED7-4D12-AC3B-007F4436AD94}" destId="{1969EC41-8BC5-4479-9A32-3F7BD6E237FE}" srcOrd="4" destOrd="0" parTransId="{47414F0B-ECC7-47E0-B4EE-92BAD53AE345}" sibTransId="{30B276DF-047B-462E-A7E1-4D1B108BCF65}"/>
    <dgm:cxn modelId="{C16BDF20-8A48-4EF5-9532-7ACCD4AA1850}" srcId="{FB4F682E-1ED7-4D12-AC3B-007F4436AD94}" destId="{FA38B052-94C0-4132-AFCC-269D0B8F1994}" srcOrd="3" destOrd="0" parTransId="{98E56B33-AC44-4D77-B344-EEA0580F1599}" sibTransId="{F68FA10B-2BAC-4626-AB76-674CE53E7995}"/>
    <dgm:cxn modelId="{2D177053-6AE4-458B-B261-99C7B8655ACC}" type="presOf" srcId="{C3250B1F-0C40-4C48-940E-4D49ED737D97}" destId="{8D0D8AF2-824B-4FEC-BC6F-F9B0BAC64F2F}" srcOrd="0" destOrd="0" presId="urn:microsoft.com/office/officeart/2005/8/layout/hProcess9"/>
    <dgm:cxn modelId="{E053EC12-B287-4545-9AA4-EB427B319DE9}" type="presOf" srcId="{FA071C6B-3BF0-4CD3-8FCC-9563B6E6D8C5}" destId="{45604574-D012-4B42-8B4D-D851306C2812}" srcOrd="0" destOrd="0" presId="urn:microsoft.com/office/officeart/2005/8/layout/hProcess9"/>
    <dgm:cxn modelId="{1ABD31B1-2E20-48A5-B281-3787B5670C57}" type="presOf" srcId="{E196025E-10E3-4EA0-94B3-D7E1B6CB5133}" destId="{174AD8A7-7648-4C92-BACE-8AB36630460D}" srcOrd="0" destOrd="0" presId="urn:microsoft.com/office/officeart/2005/8/layout/hProcess9"/>
    <dgm:cxn modelId="{BEBC24B5-E6A3-4A7E-9ED0-FFEC149B29AE}" type="presOf" srcId="{FB4F682E-1ED7-4D12-AC3B-007F4436AD94}" destId="{A99B81C6-4170-4C39-B6FA-BDF9AF2B0710}" srcOrd="0" destOrd="0" presId="urn:microsoft.com/office/officeart/2005/8/layout/hProcess9"/>
    <dgm:cxn modelId="{88275970-8C68-4C7D-98C9-7E43E8CEEEDE}" type="presOf" srcId="{1969EC41-8BC5-4479-9A32-3F7BD6E237FE}" destId="{9AFF0337-B5AF-4C6F-8277-C758F0B18616}" srcOrd="0" destOrd="0" presId="urn:microsoft.com/office/officeart/2005/8/layout/hProcess9"/>
    <dgm:cxn modelId="{9AD40805-ACAE-416A-B489-0DFC3F9213FF}" srcId="{FB4F682E-1ED7-4D12-AC3B-007F4436AD94}" destId="{E196025E-10E3-4EA0-94B3-D7E1B6CB5133}" srcOrd="0" destOrd="0" parTransId="{996BE7AA-57B0-47A0-806B-1409F1D3B7E8}" sibTransId="{F7B5CEDF-D289-4A36-9623-FF828BDC1A7D}"/>
    <dgm:cxn modelId="{F62F2518-AC5B-4101-AE2F-55CE54746057}" type="presParOf" srcId="{A99B81C6-4170-4C39-B6FA-BDF9AF2B0710}" destId="{6AFE0EEF-C1A6-46E2-B77C-F6C135DB7277}" srcOrd="0" destOrd="0" presId="urn:microsoft.com/office/officeart/2005/8/layout/hProcess9"/>
    <dgm:cxn modelId="{594689F4-7378-47F7-B8AB-FC5C1DDEC093}" type="presParOf" srcId="{A99B81C6-4170-4C39-B6FA-BDF9AF2B0710}" destId="{323920D3-A176-4C8A-869F-747E91A1F591}" srcOrd="1" destOrd="0" presId="urn:microsoft.com/office/officeart/2005/8/layout/hProcess9"/>
    <dgm:cxn modelId="{BB2F62CC-2377-4275-9B34-315602791791}" type="presParOf" srcId="{323920D3-A176-4C8A-869F-747E91A1F591}" destId="{174AD8A7-7648-4C92-BACE-8AB36630460D}" srcOrd="0" destOrd="0" presId="urn:microsoft.com/office/officeart/2005/8/layout/hProcess9"/>
    <dgm:cxn modelId="{CFB6B09D-3314-412B-892A-027725083EF3}" type="presParOf" srcId="{323920D3-A176-4C8A-869F-747E91A1F591}" destId="{78F08DBA-2478-49DC-9E25-792FB56E95FF}" srcOrd="1" destOrd="0" presId="urn:microsoft.com/office/officeart/2005/8/layout/hProcess9"/>
    <dgm:cxn modelId="{9958A199-C7AB-4434-BBEB-1D71CBAE70B6}" type="presParOf" srcId="{323920D3-A176-4C8A-869F-747E91A1F591}" destId="{45604574-D012-4B42-8B4D-D851306C2812}" srcOrd="2" destOrd="0" presId="urn:microsoft.com/office/officeart/2005/8/layout/hProcess9"/>
    <dgm:cxn modelId="{B09FB219-2ACC-4B4A-84A4-21F2160B3D15}" type="presParOf" srcId="{323920D3-A176-4C8A-869F-747E91A1F591}" destId="{DA7026C6-9445-454B-ABD6-9B4214F449C3}" srcOrd="3" destOrd="0" presId="urn:microsoft.com/office/officeart/2005/8/layout/hProcess9"/>
    <dgm:cxn modelId="{8D6B87F1-C05D-4CF2-A85B-C65E3341549E}" type="presParOf" srcId="{323920D3-A176-4C8A-869F-747E91A1F591}" destId="{8D0D8AF2-824B-4FEC-BC6F-F9B0BAC64F2F}" srcOrd="4" destOrd="0" presId="urn:microsoft.com/office/officeart/2005/8/layout/hProcess9"/>
    <dgm:cxn modelId="{69FB1BA2-C802-495E-B165-45D5DABB9BB1}" type="presParOf" srcId="{323920D3-A176-4C8A-869F-747E91A1F591}" destId="{C7A2B693-3687-4C05-9341-E3405B9A9A78}" srcOrd="5" destOrd="0" presId="urn:microsoft.com/office/officeart/2005/8/layout/hProcess9"/>
    <dgm:cxn modelId="{21092968-85FC-455A-B54D-B62A9420E2E8}" type="presParOf" srcId="{323920D3-A176-4C8A-869F-747E91A1F591}" destId="{411CA240-9B10-46E6-9752-335CE34C0474}" srcOrd="6" destOrd="0" presId="urn:microsoft.com/office/officeart/2005/8/layout/hProcess9"/>
    <dgm:cxn modelId="{21EB01FE-ED70-448F-A8CF-84274D82C5F3}" type="presParOf" srcId="{323920D3-A176-4C8A-869F-747E91A1F591}" destId="{2E68FC91-A5DA-4941-9419-2E04E75975B6}" srcOrd="7" destOrd="0" presId="urn:microsoft.com/office/officeart/2005/8/layout/hProcess9"/>
    <dgm:cxn modelId="{938A15C4-4D9C-479A-BA74-33114918EFDC}" type="presParOf" srcId="{323920D3-A176-4C8A-869F-747E91A1F591}" destId="{9AFF0337-B5AF-4C6F-8277-C758F0B1861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0667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75097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5711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3076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5039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91398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459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513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2406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4116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134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7F56A-065E-493A-B290-5E41F0036DD9}" type="datetimeFigureOut">
              <a:rPr lang="es-CO" smtClean="0"/>
              <a:t>02/05/2016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74644-F394-4FC5-BC70-925434E443B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543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ángulo 18"/>
          <p:cNvSpPr/>
          <p:nvPr/>
        </p:nvSpPr>
        <p:spPr>
          <a:xfrm>
            <a:off x="6097321" y="3694666"/>
            <a:ext cx="5214551" cy="24943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Rectángulo 13"/>
          <p:cNvSpPr/>
          <p:nvPr/>
        </p:nvSpPr>
        <p:spPr>
          <a:xfrm>
            <a:off x="741405" y="3707023"/>
            <a:ext cx="5214551" cy="24943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116785" y="2566108"/>
            <a:ext cx="7765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sz="2800" b="1" dirty="0">
                <a:solidFill>
                  <a:schemeClr val="accent6"/>
                </a:solidFill>
              </a:rPr>
              <a:t>¿</a:t>
            </a:r>
            <a:r>
              <a:rPr lang="es-ES" sz="2800" b="1" dirty="0" smtClean="0">
                <a:solidFill>
                  <a:schemeClr val="accent6"/>
                </a:solidFill>
              </a:rPr>
              <a:t>Quienes deben aplicar </a:t>
            </a:r>
            <a:r>
              <a:rPr lang="es-ES" sz="2800" b="1" dirty="0" smtClean="0">
                <a:solidFill>
                  <a:schemeClr val="accent2"/>
                </a:solidFill>
              </a:rPr>
              <a:t>NIIF</a:t>
            </a:r>
            <a:r>
              <a:rPr lang="es-ES" sz="2800" b="1" dirty="0" smtClean="0">
                <a:solidFill>
                  <a:schemeClr val="accent6"/>
                </a:solidFill>
              </a:rPr>
              <a:t> para </a:t>
            </a:r>
            <a:r>
              <a:rPr lang="es-ES" sz="2800" b="1" dirty="0" smtClean="0">
                <a:solidFill>
                  <a:schemeClr val="accent2"/>
                </a:solidFill>
              </a:rPr>
              <a:t>Pymes </a:t>
            </a:r>
            <a:r>
              <a:rPr lang="es-ES" sz="2800" b="1" dirty="0">
                <a:solidFill>
                  <a:schemeClr val="accent6"/>
                </a:solidFill>
              </a:rPr>
              <a:t>y cuando</a:t>
            </a:r>
            <a:r>
              <a:rPr lang="es-ES" sz="2800" b="1" dirty="0" smtClean="0">
                <a:solidFill>
                  <a:schemeClr val="accent6"/>
                </a:solidFill>
              </a:rPr>
              <a:t>?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882770" y="4029788"/>
            <a:ext cx="49196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Visita: </a:t>
            </a:r>
            <a:r>
              <a:rPr lang="es-ES" dirty="0" smtClean="0"/>
              <a:t> </a:t>
            </a:r>
            <a:r>
              <a:rPr lang="es-ES" sz="3200" b="1" i="1" dirty="0" smtClean="0"/>
              <a:t>www.</a:t>
            </a:r>
            <a:r>
              <a:rPr lang="es-ES" sz="3200" b="1" i="1" dirty="0" smtClean="0">
                <a:solidFill>
                  <a:schemeClr val="accent2"/>
                </a:solidFill>
              </a:rPr>
              <a:t>ConTabilizalo.</a:t>
            </a:r>
            <a:r>
              <a:rPr lang="es-ES" sz="3200" b="1" i="1" dirty="0" smtClean="0"/>
              <a:t>com</a:t>
            </a:r>
            <a:endParaRPr lang="es-ES" sz="3200" b="1" i="1" dirty="0"/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1125" y="4322176"/>
            <a:ext cx="3133725" cy="876300"/>
          </a:xfrm>
          <a:prstGeom prst="rect">
            <a:avLst/>
          </a:prstGeom>
        </p:spPr>
      </p:pic>
      <p:sp>
        <p:nvSpPr>
          <p:cNvPr id="12" name="Rectángulo 11"/>
          <p:cNvSpPr/>
          <p:nvPr/>
        </p:nvSpPr>
        <p:spPr>
          <a:xfrm>
            <a:off x="1333342" y="4937328"/>
            <a:ext cx="40185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>
                <a:solidFill>
                  <a:schemeClr val="accent1"/>
                </a:solidFill>
              </a:rPr>
              <a:t>Descarga esta Presentación Aquí</a:t>
            </a:r>
            <a:r>
              <a:rPr lang="es-ES" b="1" dirty="0" smtClean="0">
                <a:solidFill>
                  <a:srgbClr val="FF0000"/>
                </a:solidFill>
              </a:rPr>
              <a:t>►►► </a:t>
            </a:r>
            <a:endParaRPr lang="es-E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6642285" y="5356351"/>
            <a:ext cx="42128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1"/>
                </a:solidFill>
              </a:rPr>
              <a:t>Cada vez que subamos un video te llegará </a:t>
            </a:r>
          </a:p>
          <a:p>
            <a:pPr algn="ctr"/>
            <a:r>
              <a:rPr lang="es-ES" b="1" dirty="0" smtClean="0">
                <a:solidFill>
                  <a:schemeClr val="accent1"/>
                </a:solidFill>
              </a:rPr>
              <a:t>un correo informándote</a:t>
            </a:r>
            <a:endParaRPr lang="es-ES" b="1" dirty="0">
              <a:solidFill>
                <a:schemeClr val="accent1"/>
              </a:solidFill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415" y="5427515"/>
            <a:ext cx="2476500" cy="65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7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511730" y="536100"/>
            <a:ext cx="3313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2"/>
                </a:solidFill>
              </a:rPr>
              <a:t>QUE ES UN NEGOCIO CONJUNTO</a:t>
            </a:r>
            <a:endParaRPr lang="es-CO" b="1" dirty="0">
              <a:solidFill>
                <a:schemeClr val="accent2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83708" y="1341395"/>
            <a:ext cx="28977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 smtClean="0">
                <a:solidFill>
                  <a:srgbClr val="00B0F0"/>
                </a:solidFill>
              </a:rPr>
              <a:t>OPERACIÓN O ACTIVIDAD CONJUNTA</a:t>
            </a:r>
            <a:endParaRPr lang="es-CO" sz="1400" dirty="0">
              <a:solidFill>
                <a:srgbClr val="00B0F0"/>
              </a:solidFill>
            </a:endParaRPr>
          </a:p>
        </p:txBody>
      </p:sp>
      <p:sp>
        <p:nvSpPr>
          <p:cNvPr id="7" name="Elipse 6"/>
          <p:cNvSpPr/>
          <p:nvPr/>
        </p:nvSpPr>
        <p:spPr>
          <a:xfrm>
            <a:off x="520613" y="1649172"/>
            <a:ext cx="1816274" cy="3800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Empresa A</a:t>
            </a:r>
            <a:endParaRPr lang="es-CO" dirty="0"/>
          </a:p>
        </p:txBody>
      </p:sp>
      <p:sp>
        <p:nvSpPr>
          <p:cNvPr id="18" name="Elipse 17"/>
          <p:cNvSpPr/>
          <p:nvPr/>
        </p:nvSpPr>
        <p:spPr>
          <a:xfrm>
            <a:off x="520613" y="2146971"/>
            <a:ext cx="1816274" cy="3800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Empresa B</a:t>
            </a:r>
            <a:endParaRPr lang="es-CO" dirty="0"/>
          </a:p>
        </p:txBody>
      </p:sp>
      <p:cxnSp>
        <p:nvCxnSpPr>
          <p:cNvPr id="10" name="Conector recto de flecha 9"/>
          <p:cNvCxnSpPr>
            <a:stCxn id="7" idx="6"/>
          </p:cNvCxnSpPr>
          <p:nvPr/>
        </p:nvCxnSpPr>
        <p:spPr>
          <a:xfrm>
            <a:off x="2336887" y="1839194"/>
            <a:ext cx="669360" cy="190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/>
          <p:cNvCxnSpPr/>
          <p:nvPr/>
        </p:nvCxnSpPr>
        <p:spPr>
          <a:xfrm flipV="1">
            <a:off x="2179672" y="2055628"/>
            <a:ext cx="826575" cy="3077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ipse 20"/>
          <p:cNvSpPr/>
          <p:nvPr/>
        </p:nvSpPr>
        <p:spPr>
          <a:xfrm>
            <a:off x="5724395" y="1783437"/>
            <a:ext cx="1884527" cy="497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Actividad.</a:t>
            </a:r>
            <a:endParaRPr lang="es-CO" dirty="0"/>
          </a:p>
        </p:txBody>
      </p:sp>
      <p:sp>
        <p:nvSpPr>
          <p:cNvPr id="22" name="CuadroTexto 21"/>
          <p:cNvSpPr txBox="1"/>
          <p:nvPr/>
        </p:nvSpPr>
        <p:spPr>
          <a:xfrm>
            <a:off x="3428475" y="1844550"/>
            <a:ext cx="1449371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CO" dirty="0" smtClean="0"/>
              <a:t>Llevan a cabo</a:t>
            </a:r>
            <a:endParaRPr lang="es-CO" dirty="0"/>
          </a:p>
        </p:txBody>
      </p:sp>
      <p:cxnSp>
        <p:nvCxnSpPr>
          <p:cNvPr id="24" name="Conector recto de flecha 23"/>
          <p:cNvCxnSpPr>
            <a:stCxn id="22" idx="3"/>
            <a:endCxn id="21" idx="2"/>
          </p:cNvCxnSpPr>
          <p:nvPr/>
        </p:nvCxnSpPr>
        <p:spPr>
          <a:xfrm>
            <a:off x="4877846" y="2029216"/>
            <a:ext cx="846549" cy="3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/>
          <p:cNvSpPr txBox="1"/>
          <p:nvPr/>
        </p:nvSpPr>
        <p:spPr>
          <a:xfrm>
            <a:off x="178064" y="2776823"/>
            <a:ext cx="35820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 smtClean="0">
                <a:solidFill>
                  <a:srgbClr val="00B0F0"/>
                </a:solidFill>
              </a:rPr>
              <a:t>CONTROL DE ACTIVOS DE MANERA CONJUNTA</a:t>
            </a:r>
            <a:endParaRPr lang="es-CO" sz="1400" dirty="0">
              <a:solidFill>
                <a:srgbClr val="00B0F0"/>
              </a:solidFill>
            </a:endParaRPr>
          </a:p>
        </p:txBody>
      </p:sp>
      <p:sp>
        <p:nvSpPr>
          <p:cNvPr id="26" name="Elipse 25"/>
          <p:cNvSpPr/>
          <p:nvPr/>
        </p:nvSpPr>
        <p:spPr>
          <a:xfrm>
            <a:off x="510175" y="3204484"/>
            <a:ext cx="1816274" cy="3800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Empresa A</a:t>
            </a:r>
            <a:endParaRPr lang="es-CO" dirty="0"/>
          </a:p>
        </p:txBody>
      </p:sp>
      <p:sp>
        <p:nvSpPr>
          <p:cNvPr id="27" name="Elipse 26"/>
          <p:cNvSpPr/>
          <p:nvPr/>
        </p:nvSpPr>
        <p:spPr>
          <a:xfrm>
            <a:off x="510175" y="3702283"/>
            <a:ext cx="1816274" cy="3800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Empresa B</a:t>
            </a:r>
            <a:endParaRPr lang="es-CO" dirty="0"/>
          </a:p>
        </p:txBody>
      </p:sp>
      <p:cxnSp>
        <p:nvCxnSpPr>
          <p:cNvPr id="28" name="Conector recto de flecha 27"/>
          <p:cNvCxnSpPr>
            <a:stCxn id="26" idx="6"/>
          </p:cNvCxnSpPr>
          <p:nvPr/>
        </p:nvCxnSpPr>
        <p:spPr>
          <a:xfrm>
            <a:off x="2326449" y="3394506"/>
            <a:ext cx="669360" cy="190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29" name="Conector recto de flecha 28"/>
          <p:cNvCxnSpPr>
            <a:stCxn id="27" idx="6"/>
          </p:cNvCxnSpPr>
          <p:nvPr/>
        </p:nvCxnSpPr>
        <p:spPr>
          <a:xfrm flipV="1">
            <a:off x="2326449" y="3610941"/>
            <a:ext cx="669360" cy="281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30" name="Elipse 29"/>
          <p:cNvSpPr/>
          <p:nvPr/>
        </p:nvSpPr>
        <p:spPr>
          <a:xfrm>
            <a:off x="5713957" y="3338749"/>
            <a:ext cx="1884527" cy="49779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Activo.</a:t>
            </a:r>
            <a:endParaRPr lang="es-CO" dirty="0"/>
          </a:p>
        </p:txBody>
      </p:sp>
      <p:sp>
        <p:nvSpPr>
          <p:cNvPr id="31" name="CuadroTexto 30"/>
          <p:cNvSpPr txBox="1"/>
          <p:nvPr/>
        </p:nvSpPr>
        <p:spPr>
          <a:xfrm>
            <a:off x="3418037" y="3399862"/>
            <a:ext cx="111017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CO" dirty="0" smtClean="0"/>
              <a:t>Controlan</a:t>
            </a:r>
            <a:endParaRPr lang="es-CO" dirty="0"/>
          </a:p>
        </p:txBody>
      </p:sp>
      <p:cxnSp>
        <p:nvCxnSpPr>
          <p:cNvPr id="32" name="Conector recto de flecha 31"/>
          <p:cNvCxnSpPr>
            <a:stCxn id="31" idx="3"/>
            <a:endCxn id="30" idx="2"/>
          </p:cNvCxnSpPr>
          <p:nvPr/>
        </p:nvCxnSpPr>
        <p:spPr>
          <a:xfrm>
            <a:off x="4528213" y="3584528"/>
            <a:ext cx="1185744" cy="3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33" name="CuadroTexto 32"/>
          <p:cNvSpPr txBox="1"/>
          <p:nvPr/>
        </p:nvSpPr>
        <p:spPr>
          <a:xfrm>
            <a:off x="330464" y="4532551"/>
            <a:ext cx="39830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400" dirty="0" smtClean="0">
                <a:solidFill>
                  <a:srgbClr val="00B0F0"/>
                </a:solidFill>
              </a:rPr>
              <a:t>CONTROL DE UNA ENTIDAD DE MANERA CONJUNTA</a:t>
            </a:r>
            <a:endParaRPr lang="es-CO" sz="1400" dirty="0">
              <a:solidFill>
                <a:srgbClr val="00B0F0"/>
              </a:solidFill>
            </a:endParaRPr>
          </a:p>
        </p:txBody>
      </p:sp>
      <p:sp>
        <p:nvSpPr>
          <p:cNvPr id="34" name="Elipse 33"/>
          <p:cNvSpPr/>
          <p:nvPr/>
        </p:nvSpPr>
        <p:spPr>
          <a:xfrm>
            <a:off x="662575" y="4960212"/>
            <a:ext cx="1816274" cy="3800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Empresa A</a:t>
            </a:r>
            <a:endParaRPr lang="es-CO" dirty="0"/>
          </a:p>
        </p:txBody>
      </p:sp>
      <p:sp>
        <p:nvSpPr>
          <p:cNvPr id="35" name="Elipse 34"/>
          <p:cNvSpPr/>
          <p:nvPr/>
        </p:nvSpPr>
        <p:spPr>
          <a:xfrm>
            <a:off x="662575" y="5458011"/>
            <a:ext cx="1816274" cy="38004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Empresa B</a:t>
            </a:r>
            <a:endParaRPr lang="es-CO" dirty="0"/>
          </a:p>
        </p:txBody>
      </p:sp>
      <p:cxnSp>
        <p:nvCxnSpPr>
          <p:cNvPr id="36" name="Conector recto de flecha 35"/>
          <p:cNvCxnSpPr>
            <a:stCxn id="34" idx="6"/>
          </p:cNvCxnSpPr>
          <p:nvPr/>
        </p:nvCxnSpPr>
        <p:spPr>
          <a:xfrm>
            <a:off x="2478849" y="5150234"/>
            <a:ext cx="669360" cy="190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37" name="Conector recto de flecha 36"/>
          <p:cNvCxnSpPr>
            <a:stCxn id="35" idx="6"/>
          </p:cNvCxnSpPr>
          <p:nvPr/>
        </p:nvCxnSpPr>
        <p:spPr>
          <a:xfrm flipV="1">
            <a:off x="2478849" y="5366669"/>
            <a:ext cx="669360" cy="2813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38" name="Elipse 37"/>
          <p:cNvSpPr/>
          <p:nvPr/>
        </p:nvSpPr>
        <p:spPr>
          <a:xfrm>
            <a:off x="5728571" y="5094477"/>
            <a:ext cx="1884527" cy="497799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Empresa C.</a:t>
            </a:r>
            <a:endParaRPr lang="es-CO" dirty="0"/>
          </a:p>
        </p:txBody>
      </p:sp>
      <p:sp>
        <p:nvSpPr>
          <p:cNvPr id="39" name="CuadroTexto 38"/>
          <p:cNvSpPr txBox="1"/>
          <p:nvPr/>
        </p:nvSpPr>
        <p:spPr>
          <a:xfrm>
            <a:off x="3432651" y="5155590"/>
            <a:ext cx="1110176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CO" dirty="0" smtClean="0"/>
              <a:t>Controlan</a:t>
            </a:r>
            <a:endParaRPr lang="es-CO" dirty="0"/>
          </a:p>
        </p:txBody>
      </p:sp>
      <p:cxnSp>
        <p:nvCxnSpPr>
          <p:cNvPr id="40" name="Conector recto de flecha 39"/>
          <p:cNvCxnSpPr>
            <a:stCxn id="39" idx="3"/>
            <a:endCxn id="38" idx="2"/>
          </p:cNvCxnSpPr>
          <p:nvPr/>
        </p:nvCxnSpPr>
        <p:spPr>
          <a:xfrm>
            <a:off x="4542827" y="5340256"/>
            <a:ext cx="1185744" cy="3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43" name="CuadroTexto 42"/>
          <p:cNvSpPr txBox="1"/>
          <p:nvPr/>
        </p:nvSpPr>
        <p:spPr>
          <a:xfrm>
            <a:off x="7792549" y="4905004"/>
            <a:ext cx="4178662" cy="9233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smtClean="0"/>
              <a:t>Poder </a:t>
            </a:r>
            <a:r>
              <a:rPr lang="es-CO" dirty="0"/>
              <a:t>para dirigir las políticas financieras y de explotación de la empresa con el fin </a:t>
            </a:r>
            <a:endParaRPr lang="es-CO" dirty="0" smtClean="0"/>
          </a:p>
          <a:p>
            <a:r>
              <a:rPr lang="es-CO" dirty="0" smtClean="0"/>
              <a:t>de </a:t>
            </a:r>
            <a:r>
              <a:rPr lang="es-CO" dirty="0"/>
              <a:t>obtener beneficio de sus </a:t>
            </a:r>
            <a:r>
              <a:rPr lang="es-CO" dirty="0" smtClean="0"/>
              <a:t>actividades.</a:t>
            </a:r>
            <a:endParaRPr lang="es-CO" dirty="0"/>
          </a:p>
        </p:txBody>
      </p:sp>
      <p:sp>
        <p:nvSpPr>
          <p:cNvPr id="41" name="Flecha curvada hacia arriba 40">
            <a:hlinkClick r:id="rId3" action="ppaction://hlinksldjump"/>
          </p:cNvPr>
          <p:cNvSpPr/>
          <p:nvPr/>
        </p:nvSpPr>
        <p:spPr>
          <a:xfrm rot="16200000">
            <a:off x="11260899" y="179044"/>
            <a:ext cx="751561" cy="3693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47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3798992" y="390525"/>
            <a:ext cx="4462206" cy="6484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Cronograma de aplicación</a:t>
            </a:r>
            <a:endParaRPr lang="es-ES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135922" y="1992412"/>
          <a:ext cx="11924271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7905"/>
                <a:gridCol w="1371600"/>
                <a:gridCol w="1775252"/>
                <a:gridCol w="1324919"/>
                <a:gridCol w="1348261"/>
                <a:gridCol w="1301577"/>
                <a:gridCol w="1324919"/>
                <a:gridCol w="1414164"/>
                <a:gridCol w="1235674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Grupo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Periodo</a:t>
                      </a:r>
                      <a:r>
                        <a:rPr lang="es-ES" baseline="0" dirty="0" smtClean="0"/>
                        <a:t> de preparación obligatoria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Fecha de Transición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ESFA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Periodo de Transición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Fecha de Aplicación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Últimos estados financieros bajo norma actual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Primer periodo de aplicación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/>
                        <a:t>Fecha de Reporte</a:t>
                      </a:r>
                    </a:p>
                    <a:p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1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01-Ene-2013 a 31-Dic-2013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01-Ene-2014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01-Ene-2014</a:t>
                      </a:r>
                    </a:p>
                    <a:p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01-Ene-2014 a 31-Dic-2014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01-Ene-2015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31-Dic-2014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01-Ene-2015</a:t>
                      </a:r>
                      <a:r>
                        <a:rPr lang="es-ES" sz="1600" baseline="0" dirty="0" smtClean="0"/>
                        <a:t> a 31-Dic-2015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31-Dic-2015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2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01-Ene-2014 a 31-Dic-2014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01-Ene-2015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01-Ene-2015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01-Ene-2015 a 31-Dic-2015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01-Ene-2016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31-Dic-2015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01-Ene-2016</a:t>
                      </a:r>
                      <a:r>
                        <a:rPr lang="es-ES" sz="1600" baseline="0" dirty="0" smtClean="0"/>
                        <a:t> a 31-Dic-2016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31-Dic-2016</a:t>
                      </a:r>
                      <a:endParaRPr lang="es-E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3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01-Ene-2013 a 31-Dic-2013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01-Ene-2014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01-Ene-2014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01-Ene-2014 a 31-Dic-2014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01-Ene-2015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31-Dic-2014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01-Ene-2015</a:t>
                      </a:r>
                      <a:r>
                        <a:rPr lang="es-ES" sz="1600" baseline="0" dirty="0" smtClean="0"/>
                        <a:t> a 31-Dic-2015</a:t>
                      </a:r>
                      <a:endParaRPr lang="es-E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31-Dic-2015</a:t>
                      </a:r>
                      <a:endParaRPr lang="es-E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lecha curvada hacia arriba 5">
            <a:hlinkClick r:id="rId3" action="ppaction://hlinksldjump"/>
          </p:cNvPr>
          <p:cNvSpPr/>
          <p:nvPr/>
        </p:nvSpPr>
        <p:spPr>
          <a:xfrm rot="16200000">
            <a:off x="11260899" y="179044"/>
            <a:ext cx="751561" cy="3693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692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4201295" y="390525"/>
            <a:ext cx="3756454" cy="8526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IASB</a:t>
            </a:r>
          </a:p>
          <a:p>
            <a:pPr algn="ctr"/>
            <a:r>
              <a:rPr lang="es-ES" dirty="0" smtClean="0"/>
              <a:t>International </a:t>
            </a:r>
            <a:r>
              <a:rPr lang="es-ES" dirty="0" err="1" smtClean="0"/>
              <a:t>Accounting</a:t>
            </a:r>
            <a:r>
              <a:rPr lang="es-ES" dirty="0" smtClean="0"/>
              <a:t> </a:t>
            </a:r>
            <a:r>
              <a:rPr lang="es-ES" dirty="0" err="1" smtClean="0"/>
              <a:t>Standars</a:t>
            </a:r>
            <a:r>
              <a:rPr lang="es-ES" dirty="0" smtClean="0"/>
              <a:t> </a:t>
            </a:r>
            <a:r>
              <a:rPr lang="es-ES" dirty="0" err="1" smtClean="0"/>
              <a:t>Board</a:t>
            </a:r>
            <a:endParaRPr lang="es-ES" dirty="0"/>
          </a:p>
        </p:txBody>
      </p:sp>
      <p:sp>
        <p:nvSpPr>
          <p:cNvPr id="6" name="Rectángulo redondeado 5"/>
          <p:cNvSpPr/>
          <p:nvPr/>
        </p:nvSpPr>
        <p:spPr>
          <a:xfrm>
            <a:off x="5152765" y="1519110"/>
            <a:ext cx="1853516" cy="334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COLOMBIA</a:t>
            </a:r>
            <a:endParaRPr lang="es-ES" dirty="0"/>
          </a:p>
        </p:txBody>
      </p:sp>
      <p:sp>
        <p:nvSpPr>
          <p:cNvPr id="7" name="Rectángulo redondeado 6"/>
          <p:cNvSpPr/>
          <p:nvPr/>
        </p:nvSpPr>
        <p:spPr>
          <a:xfrm>
            <a:off x="5090981" y="2302477"/>
            <a:ext cx="1977083" cy="3549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Ley 1314 de 2009</a:t>
            </a:r>
            <a:endParaRPr lang="es-ES" dirty="0"/>
          </a:p>
        </p:txBody>
      </p:sp>
      <p:sp>
        <p:nvSpPr>
          <p:cNvPr id="3" name="Rectángulo redondeado 2"/>
          <p:cNvSpPr/>
          <p:nvPr/>
        </p:nvSpPr>
        <p:spPr>
          <a:xfrm>
            <a:off x="976183" y="4075544"/>
            <a:ext cx="2570206" cy="716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Todos los obligados a llevar contabilidad</a:t>
            </a:r>
            <a:endParaRPr lang="es-ES" dirty="0"/>
          </a:p>
        </p:txBody>
      </p:sp>
      <p:sp>
        <p:nvSpPr>
          <p:cNvPr id="9" name="Rectángulo redondeado 8"/>
          <p:cNvSpPr/>
          <p:nvPr/>
        </p:nvSpPr>
        <p:spPr>
          <a:xfrm>
            <a:off x="7210098" y="3358852"/>
            <a:ext cx="3323970" cy="71669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Las Normas contables deben ser independientes de las tributarias</a:t>
            </a:r>
            <a:endParaRPr lang="es-ES" dirty="0"/>
          </a:p>
        </p:txBody>
      </p:sp>
      <p:sp>
        <p:nvSpPr>
          <p:cNvPr id="10" name="Rectángulo redondeado 9"/>
          <p:cNvSpPr/>
          <p:nvPr/>
        </p:nvSpPr>
        <p:spPr>
          <a:xfrm>
            <a:off x="2819399" y="3128615"/>
            <a:ext cx="1453979" cy="3991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NIC - NIIF</a:t>
            </a:r>
            <a:endParaRPr lang="es-ES" dirty="0"/>
          </a:p>
        </p:txBody>
      </p:sp>
      <p:cxnSp>
        <p:nvCxnSpPr>
          <p:cNvPr id="14" name="Conector recto de flecha 13"/>
          <p:cNvCxnSpPr>
            <a:stCxn id="2" idx="2"/>
          </p:cNvCxnSpPr>
          <p:nvPr/>
        </p:nvCxnSpPr>
        <p:spPr>
          <a:xfrm>
            <a:off x="6079522" y="1243141"/>
            <a:ext cx="0" cy="2759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>
            <a:stCxn id="6" idx="2"/>
            <a:endCxn id="7" idx="0"/>
          </p:cNvCxnSpPr>
          <p:nvPr/>
        </p:nvCxnSpPr>
        <p:spPr>
          <a:xfrm>
            <a:off x="6079523" y="1853514"/>
            <a:ext cx="0" cy="448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angular 17"/>
          <p:cNvCxnSpPr>
            <a:stCxn id="7" idx="2"/>
            <a:endCxn id="10" idx="0"/>
          </p:cNvCxnSpPr>
          <p:nvPr/>
        </p:nvCxnSpPr>
        <p:spPr>
          <a:xfrm rot="5400000">
            <a:off x="4577387" y="1626478"/>
            <a:ext cx="471139" cy="2533134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angular 21"/>
          <p:cNvCxnSpPr>
            <a:stCxn id="10" idx="2"/>
            <a:endCxn id="3" idx="0"/>
          </p:cNvCxnSpPr>
          <p:nvPr/>
        </p:nvCxnSpPr>
        <p:spPr>
          <a:xfrm rot="5400000">
            <a:off x="2629948" y="3159102"/>
            <a:ext cx="547781" cy="128510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angular 23"/>
          <p:cNvCxnSpPr>
            <a:stCxn id="7" idx="2"/>
            <a:endCxn id="9" idx="0"/>
          </p:cNvCxnSpPr>
          <p:nvPr/>
        </p:nvCxnSpPr>
        <p:spPr>
          <a:xfrm rot="16200000" flipH="1">
            <a:off x="7125115" y="1611884"/>
            <a:ext cx="701376" cy="2792560"/>
          </a:xfrm>
          <a:prstGeom prst="bentConnector3">
            <a:avLst>
              <a:gd name="adj1" fmla="val 3349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69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3798992" y="390525"/>
            <a:ext cx="4462206" cy="6484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CTCP</a:t>
            </a:r>
          </a:p>
          <a:p>
            <a:pPr algn="ctr"/>
            <a:r>
              <a:rPr lang="es-ES" dirty="0" smtClean="0"/>
              <a:t>Consejo Técnico de la Contaduría </a:t>
            </a:r>
            <a:r>
              <a:rPr lang="es-ES" dirty="0"/>
              <a:t>P</a:t>
            </a:r>
            <a:r>
              <a:rPr lang="es-ES" dirty="0" smtClean="0"/>
              <a:t>ública</a:t>
            </a:r>
            <a:endParaRPr lang="es-ES" dirty="0"/>
          </a:p>
        </p:txBody>
      </p:sp>
      <p:sp>
        <p:nvSpPr>
          <p:cNvPr id="12" name="Rectángulo redondeado 11"/>
          <p:cNvSpPr/>
          <p:nvPr/>
        </p:nvSpPr>
        <p:spPr>
          <a:xfrm>
            <a:off x="4166887" y="1342663"/>
            <a:ext cx="3657600" cy="3819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Direccionamiento Estratégico</a:t>
            </a:r>
            <a:endParaRPr lang="es-ES" dirty="0"/>
          </a:p>
        </p:txBody>
      </p:sp>
      <p:sp>
        <p:nvSpPr>
          <p:cNvPr id="13" name="Rectángulo redondeado 12"/>
          <p:cNvSpPr/>
          <p:nvPr/>
        </p:nvSpPr>
        <p:spPr>
          <a:xfrm>
            <a:off x="1026433" y="2433774"/>
            <a:ext cx="2662177" cy="601884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Grupo 1</a:t>
            </a:r>
            <a:endParaRPr lang="es-ES" dirty="0"/>
          </a:p>
        </p:txBody>
      </p:sp>
      <p:sp>
        <p:nvSpPr>
          <p:cNvPr id="19" name="Rectángulo redondeado 18"/>
          <p:cNvSpPr/>
          <p:nvPr/>
        </p:nvSpPr>
        <p:spPr>
          <a:xfrm>
            <a:off x="8261199" y="2424973"/>
            <a:ext cx="2662177" cy="60188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Grupo 3</a:t>
            </a:r>
            <a:endParaRPr lang="es-ES" dirty="0"/>
          </a:p>
        </p:txBody>
      </p:sp>
      <p:sp>
        <p:nvSpPr>
          <p:cNvPr id="20" name="Rectángulo redondeado 19"/>
          <p:cNvSpPr/>
          <p:nvPr/>
        </p:nvSpPr>
        <p:spPr>
          <a:xfrm>
            <a:off x="4692049" y="2424973"/>
            <a:ext cx="2662177" cy="60188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Grupo 2</a:t>
            </a:r>
            <a:endParaRPr lang="es-ES" dirty="0"/>
          </a:p>
        </p:txBody>
      </p:sp>
      <p:cxnSp>
        <p:nvCxnSpPr>
          <p:cNvPr id="17" name="Conector recto de flecha 16"/>
          <p:cNvCxnSpPr>
            <a:stCxn id="12" idx="2"/>
            <a:endCxn id="13" idx="0"/>
          </p:cNvCxnSpPr>
          <p:nvPr/>
        </p:nvCxnSpPr>
        <p:spPr>
          <a:xfrm flipH="1">
            <a:off x="2357522" y="1724628"/>
            <a:ext cx="3638165" cy="709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>
            <a:stCxn id="12" idx="2"/>
            <a:endCxn id="20" idx="0"/>
          </p:cNvCxnSpPr>
          <p:nvPr/>
        </p:nvCxnSpPr>
        <p:spPr>
          <a:xfrm>
            <a:off x="5995687" y="1724628"/>
            <a:ext cx="27451" cy="700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/>
          <p:cNvCxnSpPr>
            <a:stCxn id="12" idx="2"/>
            <a:endCxn id="19" idx="0"/>
          </p:cNvCxnSpPr>
          <p:nvPr/>
        </p:nvCxnSpPr>
        <p:spPr>
          <a:xfrm>
            <a:off x="5995687" y="1724628"/>
            <a:ext cx="3596601" cy="7003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redondeado 29"/>
          <p:cNvSpPr/>
          <p:nvPr/>
        </p:nvSpPr>
        <p:spPr>
          <a:xfrm>
            <a:off x="1026432" y="3507227"/>
            <a:ext cx="2662177" cy="601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Decreto 2784 de 2012 Modificado Decreto 3023</a:t>
            </a:r>
            <a:endParaRPr lang="es-ES" dirty="0"/>
          </a:p>
        </p:txBody>
      </p:sp>
      <p:sp>
        <p:nvSpPr>
          <p:cNvPr id="31" name="Rectángulo redondeado 30"/>
          <p:cNvSpPr/>
          <p:nvPr/>
        </p:nvSpPr>
        <p:spPr>
          <a:xfrm>
            <a:off x="4692049" y="3552627"/>
            <a:ext cx="2662177" cy="601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Decreto 3022 de 2013</a:t>
            </a:r>
            <a:endParaRPr lang="es-ES" dirty="0"/>
          </a:p>
        </p:txBody>
      </p:sp>
      <p:sp>
        <p:nvSpPr>
          <p:cNvPr id="32" name="Rectángulo redondeado 31"/>
          <p:cNvSpPr/>
          <p:nvPr/>
        </p:nvSpPr>
        <p:spPr>
          <a:xfrm>
            <a:off x="8261198" y="3522578"/>
            <a:ext cx="2662177" cy="7899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Decreto 2706 de 2012 Modificado por Decreto 3019 de 2013</a:t>
            </a:r>
            <a:endParaRPr lang="es-ES" dirty="0"/>
          </a:p>
        </p:txBody>
      </p:sp>
      <p:sp>
        <p:nvSpPr>
          <p:cNvPr id="33" name="Rectángulo redondeado 32"/>
          <p:cNvSpPr/>
          <p:nvPr/>
        </p:nvSpPr>
        <p:spPr>
          <a:xfrm>
            <a:off x="1026431" y="4859009"/>
            <a:ext cx="2662177" cy="601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NIIF Plenas</a:t>
            </a:r>
            <a:endParaRPr lang="es-ES" dirty="0"/>
          </a:p>
        </p:txBody>
      </p:sp>
      <p:sp>
        <p:nvSpPr>
          <p:cNvPr id="34" name="Rectángulo redondeado 33"/>
          <p:cNvSpPr/>
          <p:nvPr/>
        </p:nvSpPr>
        <p:spPr>
          <a:xfrm>
            <a:off x="4692048" y="4904657"/>
            <a:ext cx="2662177" cy="601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NIIF Pymes</a:t>
            </a:r>
            <a:endParaRPr lang="es-ES" dirty="0"/>
          </a:p>
        </p:txBody>
      </p:sp>
      <p:sp>
        <p:nvSpPr>
          <p:cNvPr id="35" name="Rectángulo redondeado 34"/>
          <p:cNvSpPr/>
          <p:nvPr/>
        </p:nvSpPr>
        <p:spPr>
          <a:xfrm>
            <a:off x="8261198" y="4859009"/>
            <a:ext cx="2662177" cy="6018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Contabilidad Simplificada</a:t>
            </a:r>
            <a:endParaRPr lang="es-ES" dirty="0"/>
          </a:p>
        </p:txBody>
      </p:sp>
      <p:cxnSp>
        <p:nvCxnSpPr>
          <p:cNvPr id="38" name="Conector recto de flecha 37"/>
          <p:cNvCxnSpPr>
            <a:stCxn id="13" idx="2"/>
            <a:endCxn id="30" idx="0"/>
          </p:cNvCxnSpPr>
          <p:nvPr/>
        </p:nvCxnSpPr>
        <p:spPr>
          <a:xfrm flipH="1">
            <a:off x="2357521" y="3035658"/>
            <a:ext cx="1" cy="471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de flecha 39"/>
          <p:cNvCxnSpPr>
            <a:stCxn id="30" idx="2"/>
            <a:endCxn id="33" idx="0"/>
          </p:cNvCxnSpPr>
          <p:nvPr/>
        </p:nvCxnSpPr>
        <p:spPr>
          <a:xfrm flipH="1">
            <a:off x="2357520" y="4109111"/>
            <a:ext cx="1" cy="749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de flecha 41"/>
          <p:cNvCxnSpPr>
            <a:stCxn id="20" idx="2"/>
            <a:endCxn id="31" idx="0"/>
          </p:cNvCxnSpPr>
          <p:nvPr/>
        </p:nvCxnSpPr>
        <p:spPr>
          <a:xfrm>
            <a:off x="6023138" y="3026857"/>
            <a:ext cx="0" cy="5257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/>
          <p:cNvCxnSpPr>
            <a:stCxn id="31" idx="2"/>
            <a:endCxn id="34" idx="0"/>
          </p:cNvCxnSpPr>
          <p:nvPr/>
        </p:nvCxnSpPr>
        <p:spPr>
          <a:xfrm flipH="1">
            <a:off x="6023137" y="4154511"/>
            <a:ext cx="1" cy="750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/>
          <p:cNvCxnSpPr>
            <a:stCxn id="19" idx="2"/>
            <a:endCxn id="32" idx="0"/>
          </p:cNvCxnSpPr>
          <p:nvPr/>
        </p:nvCxnSpPr>
        <p:spPr>
          <a:xfrm flipH="1">
            <a:off x="9592287" y="3026857"/>
            <a:ext cx="1" cy="4957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32" idx="2"/>
            <a:endCxn id="35" idx="0"/>
          </p:cNvCxnSpPr>
          <p:nvPr/>
        </p:nvCxnSpPr>
        <p:spPr>
          <a:xfrm>
            <a:off x="9592287" y="4312508"/>
            <a:ext cx="0" cy="546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49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2029217" y="1111322"/>
            <a:ext cx="893853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“Artículo 1. Ámbito de Aplicación. &lt;Artículo modificado por el artículo 2 del Decreto 2267 de</a:t>
            </a:r>
          </a:p>
          <a:p>
            <a:r>
              <a:rPr lang="es-CO" dirty="0" smtClean="0"/>
              <a:t>noviembre 11 del 2014&gt; El presente decreto será aplicable a los preparadores de información</a:t>
            </a:r>
          </a:p>
          <a:p>
            <a:r>
              <a:rPr lang="es-CO" dirty="0" smtClean="0"/>
              <a:t>financiera que conforman el Grupo detallados a continuación:</a:t>
            </a:r>
          </a:p>
          <a:p>
            <a:endParaRPr lang="es-CO" dirty="0" smtClean="0"/>
          </a:p>
          <a:p>
            <a:r>
              <a:rPr lang="es-CO" dirty="0" smtClean="0"/>
              <a:t>• Entidades que no cumplan con los requisitos del artículo 1º del Decreto 2784 de 2012</a:t>
            </a:r>
          </a:p>
          <a:p>
            <a:r>
              <a:rPr lang="es-CO" dirty="0" smtClean="0"/>
              <a:t>y sus modificaciones o adiciones, ni con los requisitos del Capítulo 1º del marco técnico</a:t>
            </a:r>
          </a:p>
          <a:p>
            <a:r>
              <a:rPr lang="es-CO" dirty="0" smtClean="0"/>
              <a:t>normativo de información financiera anexo al Decreto 2706 de 2012.</a:t>
            </a:r>
          </a:p>
          <a:p>
            <a:endParaRPr lang="es-CO" dirty="0" smtClean="0"/>
          </a:p>
          <a:p>
            <a:r>
              <a:rPr lang="es-CO" dirty="0" smtClean="0"/>
              <a:t>• Los portafolios de terceros administrados por las sociedades comisionistas de bolsa</a:t>
            </a:r>
          </a:p>
          <a:p>
            <a:r>
              <a:rPr lang="es-CO" dirty="0" smtClean="0"/>
              <a:t>de valores, los negocios fiduciarios y cualquier otro vehículo de propósito especial,</a:t>
            </a:r>
          </a:p>
          <a:p>
            <a:r>
              <a:rPr lang="es-CO" dirty="0" smtClean="0"/>
              <a:t>administrados por entidades vigiladas por la Superintendencia Financiera de Colombia,</a:t>
            </a:r>
          </a:p>
          <a:p>
            <a:r>
              <a:rPr lang="es-CO" dirty="0" smtClean="0"/>
              <a:t>que no establezcan contractualmente aplicar el marco técnico normativo establecido en</a:t>
            </a:r>
          </a:p>
          <a:p>
            <a:r>
              <a:rPr lang="es-CO" dirty="0" smtClean="0"/>
              <a:t>el Anexo del Decreto 2784 del 2012, ni sean de interés público, y cuyo objeto principal</a:t>
            </a:r>
          </a:p>
          <a:p>
            <a:r>
              <a:rPr lang="es-CO" dirty="0" smtClean="0"/>
              <a:t>del contrato sea la obtención de resultados en la ejecución del negocio, lo cual implica</a:t>
            </a:r>
          </a:p>
          <a:p>
            <a:r>
              <a:rPr lang="es-CO" dirty="0" smtClean="0"/>
              <a:t>autogestión de la entidad y por lo tanto, un interés residual en los activos netos del negocio</a:t>
            </a:r>
          </a:p>
          <a:p>
            <a:r>
              <a:rPr lang="es-CO" dirty="0" smtClean="0"/>
              <a:t>por parte del fideicomitente y/o cliente.”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637053" y="439447"/>
            <a:ext cx="2514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2"/>
                </a:solidFill>
              </a:rPr>
              <a:t>AMBITO DE APLICACIÓN</a:t>
            </a:r>
            <a:endParaRPr lang="es-CO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94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954061" y="1355685"/>
            <a:ext cx="9123973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Entidades que NO sean </a:t>
            </a:r>
            <a:r>
              <a:rPr lang="es-CO" b="1" dirty="0" smtClean="0">
                <a:hlinkClick r:id="rId3" action="ppaction://hlinksldjump"/>
              </a:rPr>
              <a:t>emisores de valores</a:t>
            </a:r>
            <a:r>
              <a:rPr lang="es-CO" b="1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Entidades que NO sean de </a:t>
            </a:r>
            <a:r>
              <a:rPr lang="es-CO" b="1" dirty="0" smtClean="0">
                <a:hlinkClick r:id="rId4" action="ppaction://hlinksldjump"/>
              </a:rPr>
              <a:t>interés publico</a:t>
            </a:r>
            <a:r>
              <a:rPr lang="es-CO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Entidades con planta de personal entre 11 y 200 trabajadores, o con activos totales</a:t>
            </a:r>
          </a:p>
          <a:p>
            <a:r>
              <a:rPr lang="es-CO" dirty="0" smtClean="0"/>
              <a:t>     superiores a 30.000 </a:t>
            </a:r>
            <a:r>
              <a:rPr lang="es-CO" dirty="0" err="1" smtClean="0"/>
              <a:t>smmlv</a:t>
            </a:r>
            <a:r>
              <a:rPr lang="es-CO" dirty="0" smtClean="0"/>
              <a:t>, que NO cumplan con las siguientes características:</a:t>
            </a:r>
          </a:p>
          <a:p>
            <a:r>
              <a:rPr lang="es-CO" dirty="0"/>
              <a:t> </a:t>
            </a:r>
            <a:r>
              <a:rPr lang="es-CO" dirty="0" smtClean="0"/>
              <a:t>  - Es </a:t>
            </a:r>
            <a:r>
              <a:rPr lang="es-CO" dirty="0" smtClean="0">
                <a:hlinkClick r:id="rId5" action="ppaction://hlinksldjump"/>
              </a:rPr>
              <a:t>subordinada</a:t>
            </a:r>
            <a:r>
              <a:rPr lang="es-CO" dirty="0" smtClean="0"/>
              <a:t> o sucursal de una compañía extranjera que aplique NIIF plenas.</a:t>
            </a:r>
          </a:p>
          <a:p>
            <a:r>
              <a:rPr lang="es-CO" dirty="0"/>
              <a:t> </a:t>
            </a:r>
            <a:r>
              <a:rPr lang="es-CO" dirty="0" smtClean="0"/>
              <a:t>  - Es </a:t>
            </a:r>
            <a:r>
              <a:rPr lang="es-CO" dirty="0" smtClean="0">
                <a:hlinkClick r:id="rId5" action="ppaction://hlinksldjump"/>
              </a:rPr>
              <a:t>subordinada </a:t>
            </a:r>
            <a:r>
              <a:rPr lang="es-CO" dirty="0" smtClean="0"/>
              <a:t>o </a:t>
            </a:r>
            <a:r>
              <a:rPr lang="es-CO" dirty="0" smtClean="0">
                <a:hlinkClick r:id="rId5" action="ppaction://hlinksldjump"/>
              </a:rPr>
              <a:t>matriz </a:t>
            </a:r>
            <a:r>
              <a:rPr lang="es-CO" dirty="0" smtClean="0"/>
              <a:t>de una compañía nacional que deba aplicar NIIF plenas.</a:t>
            </a:r>
          </a:p>
          <a:p>
            <a:r>
              <a:rPr lang="es-CO" dirty="0"/>
              <a:t> </a:t>
            </a:r>
            <a:r>
              <a:rPr lang="es-CO" dirty="0" smtClean="0"/>
              <a:t>  - Es matriz, </a:t>
            </a:r>
            <a:r>
              <a:rPr lang="es-CO" dirty="0" smtClean="0">
                <a:hlinkClick r:id="rId6" action="ppaction://hlinksldjump"/>
              </a:rPr>
              <a:t>asociada</a:t>
            </a:r>
            <a:r>
              <a:rPr lang="es-CO" dirty="0" smtClean="0"/>
              <a:t> o </a:t>
            </a:r>
            <a:r>
              <a:rPr lang="es-CO" dirty="0" smtClean="0">
                <a:hlinkClick r:id="rId7" action="ppaction://hlinksldjump"/>
              </a:rPr>
              <a:t>negocio conjunto </a:t>
            </a:r>
            <a:r>
              <a:rPr lang="es-CO" dirty="0" smtClean="0"/>
              <a:t>de una o más entidades extranjeras que apliquen</a:t>
            </a:r>
          </a:p>
          <a:p>
            <a:r>
              <a:rPr lang="es-CO" dirty="0"/>
              <a:t> </a:t>
            </a:r>
            <a:r>
              <a:rPr lang="es-CO" dirty="0" smtClean="0"/>
              <a:t>    NIIF plenas.</a:t>
            </a:r>
          </a:p>
          <a:p>
            <a:r>
              <a:rPr lang="es-CO" dirty="0"/>
              <a:t> </a:t>
            </a:r>
            <a:r>
              <a:rPr lang="es-CO" dirty="0" smtClean="0"/>
              <a:t>  - Realiza importaciones o exportaciones que representen más del 50% de las compras o de las</a:t>
            </a:r>
          </a:p>
          <a:p>
            <a:r>
              <a:rPr lang="es-CO" dirty="0" smtClean="0"/>
              <a:t>     ventas respectivamente.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Entidades con activos totales iguales o superiores a 500 </a:t>
            </a:r>
            <a:r>
              <a:rPr lang="es-CO" dirty="0" err="1" smtClean="0"/>
              <a:t>smmlv</a:t>
            </a:r>
            <a:r>
              <a:rPr lang="es-CO" dirty="0" smtClean="0"/>
              <a:t>, sin importar el numero </a:t>
            </a:r>
          </a:p>
          <a:p>
            <a:r>
              <a:rPr lang="es-CO" dirty="0" smtClean="0"/>
              <a:t>      de empleados que tengan.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Empresas con 11 empleados o más, sin importar el valor de sus activos o ingresos.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Empresa con ingresos brutos anuales iguales o superiores a 6.000 </a:t>
            </a:r>
            <a:r>
              <a:rPr lang="es-CO" dirty="0" err="1" smtClean="0"/>
              <a:t>smmlv</a:t>
            </a:r>
            <a:r>
              <a:rPr lang="es-CO" dirty="0" smtClean="0"/>
              <a:t>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637053" y="439447"/>
            <a:ext cx="2915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2"/>
                </a:solidFill>
              </a:rPr>
              <a:t>DEBEN APLICAR NIIF PYMES:</a:t>
            </a:r>
            <a:endParaRPr lang="es-CO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330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850093" y="179044"/>
            <a:ext cx="23984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2"/>
                </a:solidFill>
              </a:rPr>
              <a:t>EMISORES DE VALORES</a:t>
            </a:r>
            <a:endParaRPr lang="es-CO" b="1" dirty="0">
              <a:solidFill>
                <a:schemeClr val="accent2"/>
              </a:solidFill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2924983729"/>
              </p:ext>
            </p:extLst>
          </p:nvPr>
        </p:nvGraphicFramePr>
        <p:xfrm>
          <a:off x="2676782" y="1098578"/>
          <a:ext cx="904816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2" name="Conector recto de flecha 11"/>
          <p:cNvCxnSpPr>
            <a:endCxn id="10" idx="1"/>
          </p:cNvCxnSpPr>
          <p:nvPr/>
        </p:nvCxnSpPr>
        <p:spPr>
          <a:xfrm flipV="1">
            <a:off x="1759599" y="3807911"/>
            <a:ext cx="917183" cy="6843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Elipse 12"/>
          <p:cNvSpPr/>
          <p:nvPr/>
        </p:nvSpPr>
        <p:spPr>
          <a:xfrm>
            <a:off x="513567" y="4196219"/>
            <a:ext cx="1966586" cy="211262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EMISOR DE VALORES</a:t>
            </a:r>
            <a:endParaRPr lang="es-CO" dirty="0"/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4446740" y="3807912"/>
            <a:ext cx="1390389" cy="125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5974915" y="1937446"/>
            <a:ext cx="671330" cy="6092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 flipH="1">
            <a:off x="3469711" y="2000076"/>
            <a:ext cx="791487" cy="730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CuadroTexto 26"/>
          <p:cNvSpPr txBox="1"/>
          <p:nvPr/>
        </p:nvSpPr>
        <p:spPr>
          <a:xfrm>
            <a:off x="4022297" y="571210"/>
            <a:ext cx="3962944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CO" dirty="0" smtClean="0"/>
              <a:t>Empresa facultada para cotizar en bolsa.</a:t>
            </a:r>
            <a:endParaRPr lang="es-CO" dirty="0"/>
          </a:p>
        </p:txBody>
      </p:sp>
      <p:sp>
        <p:nvSpPr>
          <p:cNvPr id="2" name="Flecha curvada hacia arriba 1">
            <a:hlinkClick r:id="rId8" action="ppaction://hlinksldjump"/>
          </p:cNvPr>
          <p:cNvSpPr/>
          <p:nvPr/>
        </p:nvSpPr>
        <p:spPr>
          <a:xfrm rot="16200000">
            <a:off x="11260899" y="179044"/>
            <a:ext cx="751561" cy="3693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62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511730" y="596384"/>
            <a:ext cx="3092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2"/>
                </a:solidFill>
              </a:rPr>
              <a:t>ENTIDAD DE INTERES PÚBLICO</a:t>
            </a:r>
            <a:endParaRPr lang="es-CO" b="1" dirty="0">
              <a:solidFill>
                <a:schemeClr val="accent2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148735" y="1398178"/>
            <a:ext cx="7970515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CO" dirty="0" smtClean="0"/>
              <a:t> Son las empresas y/o entes económicos que, previa autorización de la</a:t>
            </a:r>
          </a:p>
          <a:p>
            <a:r>
              <a:rPr lang="es-CO" dirty="0" smtClean="0"/>
              <a:t>autoridad estatal competente, captan, manejan o administran recursos del público. </a:t>
            </a:r>
            <a:endParaRPr lang="es-CO" dirty="0"/>
          </a:p>
        </p:txBody>
      </p:sp>
      <p:sp>
        <p:nvSpPr>
          <p:cNvPr id="6" name="CuadroTexto 5"/>
          <p:cNvSpPr txBox="1"/>
          <p:nvPr/>
        </p:nvSpPr>
        <p:spPr>
          <a:xfrm>
            <a:off x="4064483" y="2397286"/>
            <a:ext cx="4139018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CO" dirty="0" smtClean="0"/>
              <a:t>Dinero que NO es de la empresa como tal.</a:t>
            </a:r>
            <a:endParaRPr lang="es-CO" dirty="0"/>
          </a:p>
        </p:txBody>
      </p:sp>
      <p:cxnSp>
        <p:nvCxnSpPr>
          <p:cNvPr id="7" name="Conector recto de flecha 6"/>
          <p:cNvCxnSpPr>
            <a:stCxn id="3" idx="2"/>
          </p:cNvCxnSpPr>
          <p:nvPr/>
        </p:nvCxnSpPr>
        <p:spPr>
          <a:xfrm flipH="1">
            <a:off x="6133992" y="2044509"/>
            <a:ext cx="1" cy="301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3194308" y="3143706"/>
            <a:ext cx="6008440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Fiduciarias.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 smtClean="0"/>
              <a:t>Otras empresas que capten recursos del público en general.</a:t>
            </a:r>
            <a:endParaRPr lang="es-CO" dirty="0"/>
          </a:p>
        </p:txBody>
      </p:sp>
      <p:cxnSp>
        <p:nvCxnSpPr>
          <p:cNvPr id="12" name="Conector recto de flecha 11"/>
          <p:cNvCxnSpPr/>
          <p:nvPr/>
        </p:nvCxnSpPr>
        <p:spPr>
          <a:xfrm flipH="1">
            <a:off x="6133991" y="2804610"/>
            <a:ext cx="1" cy="301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echa curvada hacia arriba 10">
            <a:hlinkClick r:id="rId3" action="ppaction://hlinksldjump"/>
          </p:cNvPr>
          <p:cNvSpPr/>
          <p:nvPr/>
        </p:nvSpPr>
        <p:spPr>
          <a:xfrm rot="16200000">
            <a:off x="11260899" y="179044"/>
            <a:ext cx="751561" cy="3693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00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ángulo 32"/>
          <p:cNvSpPr/>
          <p:nvPr/>
        </p:nvSpPr>
        <p:spPr>
          <a:xfrm>
            <a:off x="1" y="3572361"/>
            <a:ext cx="12192000" cy="27364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702975" y="416337"/>
            <a:ext cx="3797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CO" b="1" dirty="0" smtClean="0">
                <a:solidFill>
                  <a:schemeClr val="accent2"/>
                </a:solidFill>
              </a:rPr>
              <a:t>QUE ES UNA ENTIDAD SUBORDINADA</a:t>
            </a:r>
            <a:endParaRPr lang="es-CO" b="1" dirty="0">
              <a:solidFill>
                <a:schemeClr val="accent2"/>
              </a:solidFill>
            </a:endParaRPr>
          </a:p>
        </p:txBody>
      </p:sp>
      <p:sp>
        <p:nvSpPr>
          <p:cNvPr id="3" name="Elipse 2"/>
          <p:cNvSpPr/>
          <p:nvPr/>
        </p:nvSpPr>
        <p:spPr>
          <a:xfrm>
            <a:off x="2091844" y="1235190"/>
            <a:ext cx="2303255" cy="1558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ENTIDAD MATRIZ.</a:t>
            </a:r>
            <a:endParaRPr lang="es-CO" dirty="0"/>
          </a:p>
        </p:txBody>
      </p:sp>
      <p:sp>
        <p:nvSpPr>
          <p:cNvPr id="5" name="CuadroTexto 4"/>
          <p:cNvSpPr txBox="1"/>
          <p:nvPr/>
        </p:nvSpPr>
        <p:spPr>
          <a:xfrm>
            <a:off x="5853943" y="1844549"/>
            <a:ext cx="149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00B050"/>
                </a:solidFill>
              </a:rPr>
              <a:t>CONTROLA A </a:t>
            </a:r>
            <a:endParaRPr lang="es-CO" b="1" dirty="0">
              <a:solidFill>
                <a:srgbClr val="00B050"/>
              </a:solidFill>
            </a:endParaRPr>
          </a:p>
        </p:txBody>
      </p:sp>
      <p:cxnSp>
        <p:nvCxnSpPr>
          <p:cNvPr id="7" name="Conector recto de flecha 6"/>
          <p:cNvCxnSpPr>
            <a:stCxn id="3" idx="6"/>
            <a:endCxn id="5" idx="1"/>
          </p:cNvCxnSpPr>
          <p:nvPr/>
        </p:nvCxnSpPr>
        <p:spPr>
          <a:xfrm>
            <a:off x="4395099" y="2014247"/>
            <a:ext cx="1458844" cy="149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ipse 9"/>
          <p:cNvSpPr/>
          <p:nvPr/>
        </p:nvSpPr>
        <p:spPr>
          <a:xfrm>
            <a:off x="7858894" y="1521910"/>
            <a:ext cx="2024142" cy="101460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Entidad Subordinada. 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FILIAL.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15" name="Conector recto de flecha 14"/>
          <p:cNvCxnSpPr/>
          <p:nvPr/>
        </p:nvCxnSpPr>
        <p:spPr>
          <a:xfrm>
            <a:off x="7346531" y="2029216"/>
            <a:ext cx="512363" cy="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/>
          <p:cNvSpPr txBox="1"/>
          <p:nvPr/>
        </p:nvSpPr>
        <p:spPr>
          <a:xfrm>
            <a:off x="5587043" y="2283707"/>
            <a:ext cx="2085931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Ejerce control sobre sus operaciones, funcionamiento y administración.</a:t>
            </a:r>
            <a:endParaRPr lang="es-CO" dirty="0"/>
          </a:p>
        </p:txBody>
      </p:sp>
      <p:sp>
        <p:nvSpPr>
          <p:cNvPr id="22" name="CuadroTexto 21"/>
          <p:cNvSpPr txBox="1"/>
          <p:nvPr/>
        </p:nvSpPr>
        <p:spPr>
          <a:xfrm>
            <a:off x="5516781" y="1065492"/>
            <a:ext cx="208593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CONTROL DIRECTO.</a:t>
            </a:r>
            <a:endParaRPr lang="es-CO" dirty="0"/>
          </a:p>
        </p:txBody>
      </p:sp>
      <p:sp>
        <p:nvSpPr>
          <p:cNvPr id="23" name="Elipse 22"/>
          <p:cNvSpPr/>
          <p:nvPr/>
        </p:nvSpPr>
        <p:spPr>
          <a:xfrm>
            <a:off x="192839" y="4035423"/>
            <a:ext cx="2303255" cy="15581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ENTIDAD MATRIZ.</a:t>
            </a:r>
            <a:endParaRPr lang="es-CO" dirty="0"/>
          </a:p>
        </p:txBody>
      </p:sp>
      <p:sp>
        <p:nvSpPr>
          <p:cNvPr id="24" name="CuadroTexto 23"/>
          <p:cNvSpPr txBox="1"/>
          <p:nvPr/>
        </p:nvSpPr>
        <p:spPr>
          <a:xfrm>
            <a:off x="5893609" y="4602357"/>
            <a:ext cx="1495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solidFill>
                  <a:srgbClr val="00B050"/>
                </a:solidFill>
              </a:rPr>
              <a:t>CONTROLA A </a:t>
            </a:r>
            <a:endParaRPr lang="es-CO" b="1" dirty="0">
              <a:solidFill>
                <a:srgbClr val="00B050"/>
              </a:solidFill>
            </a:endParaRPr>
          </a:p>
        </p:txBody>
      </p:sp>
      <p:cxnSp>
        <p:nvCxnSpPr>
          <p:cNvPr id="26" name="Conector recto de flecha 25"/>
          <p:cNvCxnSpPr>
            <a:stCxn id="23" idx="6"/>
          </p:cNvCxnSpPr>
          <p:nvPr/>
        </p:nvCxnSpPr>
        <p:spPr>
          <a:xfrm>
            <a:off x="2496094" y="4814480"/>
            <a:ext cx="41183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Elipse 26"/>
          <p:cNvSpPr/>
          <p:nvPr/>
        </p:nvSpPr>
        <p:spPr>
          <a:xfrm>
            <a:off x="7898560" y="4279718"/>
            <a:ext cx="2024142" cy="101460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Entidad Subordinada. 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SUBSIDIARIA.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28" name="Conector recto de flecha 27"/>
          <p:cNvCxnSpPr/>
          <p:nvPr/>
        </p:nvCxnSpPr>
        <p:spPr>
          <a:xfrm>
            <a:off x="7386197" y="4787024"/>
            <a:ext cx="512363" cy="5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CuadroTexto 28"/>
          <p:cNvSpPr txBox="1"/>
          <p:nvPr/>
        </p:nvSpPr>
        <p:spPr>
          <a:xfrm>
            <a:off x="5556447" y="5082500"/>
            <a:ext cx="2085931" cy="120032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Ejerce control sobre sus operaciones, funcionamiento y administración.</a:t>
            </a:r>
            <a:endParaRPr lang="es-CO" dirty="0"/>
          </a:p>
        </p:txBody>
      </p:sp>
      <p:sp>
        <p:nvSpPr>
          <p:cNvPr id="30" name="CuadroTexto 29"/>
          <p:cNvSpPr txBox="1"/>
          <p:nvPr/>
        </p:nvSpPr>
        <p:spPr>
          <a:xfrm>
            <a:off x="5274317" y="3985910"/>
            <a:ext cx="2650190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CONTROL INDIRECTO.</a:t>
            </a:r>
            <a:endParaRPr lang="es-CO" dirty="0"/>
          </a:p>
        </p:txBody>
      </p:sp>
      <p:sp>
        <p:nvSpPr>
          <p:cNvPr id="39" name="Elipse 38"/>
          <p:cNvSpPr/>
          <p:nvPr/>
        </p:nvSpPr>
        <p:spPr>
          <a:xfrm>
            <a:off x="2875747" y="4332079"/>
            <a:ext cx="2024142" cy="1014609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Entidad Subordinada. </a:t>
            </a:r>
          </a:p>
          <a:p>
            <a:pPr algn="ctr"/>
            <a:r>
              <a:rPr lang="es-CO" dirty="0" smtClean="0">
                <a:solidFill>
                  <a:schemeClr val="tx1"/>
                </a:solidFill>
              </a:rPr>
              <a:t>FILIAL.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40" name="Conector recto de flecha 39"/>
          <p:cNvCxnSpPr/>
          <p:nvPr/>
        </p:nvCxnSpPr>
        <p:spPr>
          <a:xfrm>
            <a:off x="4896768" y="4814205"/>
            <a:ext cx="996841" cy="218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Conector recto de flecha 42"/>
          <p:cNvCxnSpPr>
            <a:stCxn id="23" idx="5"/>
            <a:endCxn id="29" idx="1"/>
          </p:cNvCxnSpPr>
          <p:nvPr/>
        </p:nvCxnSpPr>
        <p:spPr>
          <a:xfrm>
            <a:off x="2158790" y="5365356"/>
            <a:ext cx="3397657" cy="3173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>
            <a:stCxn id="29" idx="3"/>
          </p:cNvCxnSpPr>
          <p:nvPr/>
        </p:nvCxnSpPr>
        <p:spPr>
          <a:xfrm flipV="1">
            <a:off x="7642378" y="5311263"/>
            <a:ext cx="1228587" cy="371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>
            <a:stCxn id="3" idx="5"/>
            <a:endCxn id="17" idx="1"/>
          </p:cNvCxnSpPr>
          <p:nvPr/>
        </p:nvCxnSpPr>
        <p:spPr>
          <a:xfrm>
            <a:off x="4057795" y="2565123"/>
            <a:ext cx="1529248" cy="318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stCxn id="17" idx="3"/>
            <a:endCxn id="10" idx="4"/>
          </p:cNvCxnSpPr>
          <p:nvPr/>
        </p:nvCxnSpPr>
        <p:spPr>
          <a:xfrm flipV="1">
            <a:off x="7672974" y="2536519"/>
            <a:ext cx="1197991" cy="347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lecha curvada hacia arriba 30">
            <a:hlinkClick r:id="rId3" action="ppaction://hlinksldjump"/>
          </p:cNvPr>
          <p:cNvSpPr/>
          <p:nvPr/>
        </p:nvSpPr>
        <p:spPr>
          <a:xfrm rot="16200000">
            <a:off x="11260899" y="179044"/>
            <a:ext cx="751561" cy="3693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77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57500" cy="781050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4850093" y="6308839"/>
            <a:ext cx="23600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6"/>
                </a:solidFill>
              </a:rPr>
              <a:t>NIIF</a:t>
            </a:r>
          </a:p>
          <a:p>
            <a:pPr algn="ctr"/>
            <a:r>
              <a:rPr lang="es-ES" dirty="0" smtClean="0">
                <a:solidFill>
                  <a:schemeClr val="accent2">
                    <a:lumMod val="75000"/>
                  </a:schemeClr>
                </a:solidFill>
              </a:rPr>
              <a:t>www.contabilizalo.com</a:t>
            </a:r>
            <a:endParaRPr lang="es-E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4511730" y="596384"/>
            <a:ext cx="3350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b="1" dirty="0" smtClean="0">
                <a:solidFill>
                  <a:schemeClr val="accent2"/>
                </a:solidFill>
              </a:rPr>
              <a:t>QUE ES UNA ENTIDAD ASOCIADA</a:t>
            </a:r>
            <a:endParaRPr lang="es-CO" b="1" dirty="0">
              <a:solidFill>
                <a:schemeClr val="accent2"/>
              </a:solidFill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975572" y="1398178"/>
            <a:ext cx="6560322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CO" dirty="0" smtClean="0"/>
              <a:t>Entidad sobre la que puede ejercer influencia otra entidad inversora.</a:t>
            </a:r>
            <a:endParaRPr lang="es-CO" dirty="0"/>
          </a:p>
        </p:txBody>
      </p:sp>
      <p:sp>
        <p:nvSpPr>
          <p:cNvPr id="5" name="Elipse 4"/>
          <p:cNvSpPr/>
          <p:nvPr/>
        </p:nvSpPr>
        <p:spPr>
          <a:xfrm>
            <a:off x="1478072" y="2540631"/>
            <a:ext cx="1462596" cy="9666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Inversor</a:t>
            </a:r>
            <a:endParaRPr lang="es-CO" dirty="0"/>
          </a:p>
        </p:txBody>
      </p:sp>
      <p:sp>
        <p:nvSpPr>
          <p:cNvPr id="14" name="Elipse 13"/>
          <p:cNvSpPr/>
          <p:nvPr/>
        </p:nvSpPr>
        <p:spPr>
          <a:xfrm>
            <a:off x="8501269" y="2402845"/>
            <a:ext cx="1894378" cy="1227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Entidad Asociada.</a:t>
            </a:r>
            <a:endParaRPr lang="es-CO" dirty="0"/>
          </a:p>
        </p:txBody>
      </p:sp>
      <p:cxnSp>
        <p:nvCxnSpPr>
          <p:cNvPr id="15" name="Conector recto de flecha 14"/>
          <p:cNvCxnSpPr>
            <a:stCxn id="5" idx="6"/>
          </p:cNvCxnSpPr>
          <p:nvPr/>
        </p:nvCxnSpPr>
        <p:spPr>
          <a:xfrm>
            <a:off x="2940668" y="3023959"/>
            <a:ext cx="1731540" cy="19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/>
          <p:cNvSpPr txBox="1"/>
          <p:nvPr/>
        </p:nvSpPr>
        <p:spPr>
          <a:xfrm>
            <a:off x="4835045" y="2831954"/>
            <a:ext cx="2891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 smtClean="0"/>
              <a:t>Ejerce influencia Significativa</a:t>
            </a:r>
            <a:endParaRPr lang="es-CO" dirty="0"/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7726221" y="3043824"/>
            <a:ext cx="775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uadroTexto 18"/>
          <p:cNvSpPr txBox="1"/>
          <p:nvPr/>
        </p:nvSpPr>
        <p:spPr>
          <a:xfrm>
            <a:off x="2443021" y="3915002"/>
            <a:ext cx="7952626" cy="6463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CO" dirty="0" smtClean="0"/>
              <a:t>Poder </a:t>
            </a:r>
            <a:r>
              <a:rPr lang="es-CO" dirty="0"/>
              <a:t>para dirigir las políticas financieras y de explotación de la empresa con el fin </a:t>
            </a:r>
            <a:endParaRPr lang="es-CO" dirty="0" smtClean="0"/>
          </a:p>
          <a:p>
            <a:r>
              <a:rPr lang="es-CO" dirty="0" smtClean="0"/>
              <a:t>de </a:t>
            </a:r>
            <a:r>
              <a:rPr lang="es-CO" dirty="0"/>
              <a:t>obtener beneficio de sus </a:t>
            </a:r>
            <a:r>
              <a:rPr lang="es-CO" dirty="0" smtClean="0"/>
              <a:t>actividades.</a:t>
            </a:r>
            <a:endParaRPr lang="es-CO" dirty="0"/>
          </a:p>
        </p:txBody>
      </p:sp>
      <p:sp>
        <p:nvSpPr>
          <p:cNvPr id="12" name="Flecha curvada hacia arriba 11">
            <a:hlinkClick r:id="rId3" action="ppaction://hlinksldjump"/>
          </p:cNvPr>
          <p:cNvSpPr/>
          <p:nvPr/>
        </p:nvSpPr>
        <p:spPr>
          <a:xfrm rot="16200000">
            <a:off x="11260899" y="179044"/>
            <a:ext cx="751561" cy="3693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39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823</Words>
  <Application>Microsoft Office PowerPoint</Application>
  <PresentationFormat>Panorámica</PresentationFormat>
  <Paragraphs>169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wilcor03</dc:creator>
  <cp:lastModifiedBy>wilcor03</cp:lastModifiedBy>
  <cp:revision>172</cp:revision>
  <dcterms:created xsi:type="dcterms:W3CDTF">2016-04-30T18:53:28Z</dcterms:created>
  <dcterms:modified xsi:type="dcterms:W3CDTF">2016-05-02T22:00:34Z</dcterms:modified>
</cp:coreProperties>
</file>